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7" r:id="rId1"/>
  </p:sldMasterIdLst>
  <p:notesMasterIdLst>
    <p:notesMasterId r:id="rId37"/>
  </p:notesMasterIdLst>
  <p:sldIdLst>
    <p:sldId id="259" r:id="rId2"/>
    <p:sldId id="293" r:id="rId3"/>
    <p:sldId id="256" r:id="rId4"/>
    <p:sldId id="294" r:id="rId5"/>
    <p:sldId id="292" r:id="rId6"/>
    <p:sldId id="295" r:id="rId7"/>
    <p:sldId id="296" r:id="rId8"/>
    <p:sldId id="297" r:id="rId9"/>
    <p:sldId id="298" r:id="rId10"/>
    <p:sldId id="300" r:id="rId11"/>
    <p:sldId id="301" r:id="rId12"/>
    <p:sldId id="302" r:id="rId13"/>
    <p:sldId id="307" r:id="rId14"/>
    <p:sldId id="303" r:id="rId15"/>
    <p:sldId id="304" r:id="rId16"/>
    <p:sldId id="305" r:id="rId17"/>
    <p:sldId id="306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5" r:id="rId35"/>
    <p:sldId id="324" r:id="rId3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1C5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629" autoAdjust="0"/>
  </p:normalViewPr>
  <p:slideViewPr>
    <p:cSldViewPr snapToGrid="0">
      <p:cViewPr varScale="1">
        <p:scale>
          <a:sx n="107" d="100"/>
          <a:sy n="107" d="100"/>
        </p:scale>
        <p:origin x="-558" y="-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F7734-BE3C-4C95-A7AE-668EC9108C03}" type="datetimeFigureOut">
              <a:rPr lang="pl-PL" smtClean="0"/>
              <a:t>2021-03-10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A126E-E977-4106-97C5-228A7A3E32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064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A126E-E977-4106-97C5-228A7A3E321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157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AC9-D84C-4440-9287-389D7D447EC0}" type="datetime1">
              <a:rPr lang="pl-PL" smtClean="0"/>
              <a:t>2021-03-10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8D41-9D53-4BDD-BE0E-DEB8554D76C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538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81CB-BC06-42E1-9532-1A7519069A67}" type="datetime1">
              <a:rPr lang="pl-PL" smtClean="0"/>
              <a:t>2021-03-10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8D41-9D53-4BDD-BE0E-DEB8554D76C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273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29F1-5336-4FEB-9CC2-15B17765AF29}" type="datetime1">
              <a:rPr lang="pl-PL" smtClean="0"/>
              <a:t>2021-03-10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8D41-9D53-4BDD-BE0E-DEB8554D76C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929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3A42-8C29-426D-9EA7-85B14B5E2A35}" type="datetime1">
              <a:rPr lang="pl-PL" smtClean="0"/>
              <a:t>2021-03-10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8D41-9D53-4BDD-BE0E-DEB8554D76C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207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18AD-8476-44BF-BB28-91FD7DCF1B61}" type="datetime1">
              <a:rPr lang="pl-PL" smtClean="0"/>
              <a:t>2021-03-10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8D41-9D53-4BDD-BE0E-DEB8554D76C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172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08C1-2DE2-4160-9A54-99157B0C9929}" type="datetime1">
              <a:rPr lang="pl-PL" smtClean="0"/>
              <a:t>2021-03-10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8D41-9D53-4BDD-BE0E-DEB8554D76C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268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88C4-9956-4351-BEF9-10A6076C11A9}" type="datetime1">
              <a:rPr lang="pl-PL" smtClean="0"/>
              <a:t>2021-03-10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8D41-9D53-4BDD-BE0E-DEB8554D76C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6546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279E-395C-4029-B989-379BFBC6C9B4}" type="datetime1">
              <a:rPr lang="pl-PL" smtClean="0"/>
              <a:t>2021-03-10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8D41-9D53-4BDD-BE0E-DEB8554D76C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078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ABFA-84D5-4B06-A01A-AE4CD1E01404}" type="datetime1">
              <a:rPr lang="pl-PL" smtClean="0"/>
              <a:t>2021-03-10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8D41-9D53-4BDD-BE0E-DEB8554D76C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186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30D1-9651-4552-938D-886531BD16CA}" type="datetime1">
              <a:rPr lang="pl-PL" smtClean="0"/>
              <a:t>2021-03-10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8D41-9D53-4BDD-BE0E-DEB8554D76C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403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4D97-9CBC-4BEC-AE14-74B3927C19D1}" type="datetime1">
              <a:rPr lang="pl-PL" smtClean="0"/>
              <a:t>2021-03-10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8D41-9D53-4BDD-BE0E-DEB8554D76C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424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17709-08D1-4FD5-9DA5-45F3E0966F1D}" type="datetime1">
              <a:rPr lang="pl-PL" smtClean="0"/>
              <a:t>2021-03-10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28D41-9D53-4BDD-BE0E-DEB8554D76C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065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213" y="220867"/>
            <a:ext cx="2337802" cy="1281895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906" y="491455"/>
            <a:ext cx="1973181" cy="1011307"/>
          </a:xfrm>
          <a:prstGeom prst="rect">
            <a:avLst/>
          </a:prstGeom>
          <a:noFill/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4"/>
          <a:stretch/>
        </p:blipFill>
        <p:spPr>
          <a:xfrm>
            <a:off x="0" y="-10892"/>
            <a:ext cx="12192000" cy="6156000"/>
          </a:xfrm>
          <a:prstGeom prst="rect">
            <a:avLst/>
          </a:prstGeom>
        </p:spPr>
      </p:pic>
      <p:grpSp>
        <p:nvGrpSpPr>
          <p:cNvPr id="11" name="Grupa 10"/>
          <p:cNvGrpSpPr/>
          <p:nvPr/>
        </p:nvGrpSpPr>
        <p:grpSpPr>
          <a:xfrm>
            <a:off x="5127897" y="6307703"/>
            <a:ext cx="1936203" cy="478302"/>
            <a:chOff x="316523" y="541606"/>
            <a:chExt cx="2961249" cy="731520"/>
          </a:xfrm>
        </p:grpSpPr>
        <p:sp>
          <p:nvSpPr>
            <p:cNvPr id="12" name="Prostokąt 11"/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0" y="594394"/>
              <a:ext cx="2571529" cy="643115"/>
            </a:xfrm>
            <a:prstGeom prst="rect">
              <a:avLst/>
            </a:prstGeom>
          </p:spPr>
        </p:pic>
      </p:grpSp>
      <p:sp>
        <p:nvSpPr>
          <p:cNvPr id="9" name="Prostokąt 8"/>
          <p:cNvSpPr/>
          <p:nvPr/>
        </p:nvSpPr>
        <p:spPr>
          <a:xfrm>
            <a:off x="284085" y="4632794"/>
            <a:ext cx="10809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Europejski Komitet ds. Zapobiegania Torturom oraz Nieludzkiemu lub Poniżającemu Traktowaniu albo Karaniu</a:t>
            </a:r>
          </a:p>
          <a:p>
            <a:r>
              <a:rPr lang="pl-PL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Wizyta </a:t>
            </a:r>
            <a:r>
              <a:rPr lang="pl-PL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ad hoc </a:t>
            </a:r>
            <a:r>
              <a:rPr lang="pl-PL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 Polsce w 2019 r.</a:t>
            </a:r>
          </a:p>
          <a:p>
            <a:endParaRPr lang="pl-PL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xmlns="" id="{EE5D1EE1-7527-49D4-BB1C-ECF12EC3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7425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39" y="225945"/>
            <a:ext cx="1343889" cy="73689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76424"/>
          <a:stretch/>
        </p:blipFill>
        <p:spPr>
          <a:xfrm>
            <a:off x="0" y="0"/>
            <a:ext cx="12192000" cy="1548000"/>
          </a:xfrm>
          <a:prstGeom prst="rect">
            <a:avLst/>
          </a:prstGeom>
        </p:spPr>
      </p:pic>
      <p:sp>
        <p:nvSpPr>
          <p:cNvPr id="11" name="Tytuł 1"/>
          <p:cNvSpPr>
            <a:spLocks noGrp="1"/>
          </p:cNvSpPr>
          <p:nvPr>
            <p:ph type="ctrTitle"/>
          </p:nvPr>
        </p:nvSpPr>
        <p:spPr>
          <a:xfrm>
            <a:off x="598882" y="2652016"/>
            <a:ext cx="10680101" cy="2450925"/>
          </a:xfrm>
        </p:spPr>
        <p:txBody>
          <a:bodyPr>
            <a:normAutofit fontScale="90000"/>
          </a:bodyPr>
          <a:lstStyle/>
          <a:p>
            <a:r>
              <a:rPr lang="pl-PL" sz="5400" b="1" dirty="0">
                <a:solidFill>
                  <a:schemeClr val="accent5">
                    <a:lumMod val="75000"/>
                  </a:schemeClr>
                </a:solidFill>
              </a:rPr>
              <a:t>Europejska konwencja o zapobieganiu torturom oraz nieludzkiemu lub poniżającemu traktowaniu albo karaniu</a:t>
            </a:r>
            <a:r>
              <a:rPr lang="pl-PL" sz="40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pl-PL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9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pl-PL" sz="9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3100" dirty="0">
                <a:solidFill>
                  <a:schemeClr val="accent5">
                    <a:lumMod val="75000"/>
                  </a:schemeClr>
                </a:solidFill>
              </a:rPr>
              <a:t>Podstawowe informacje</a:t>
            </a:r>
            <a:endParaRPr lang="pl-PL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xmlns="" id="{FEAA5835-D59E-4B66-A2E0-50CD4297F119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xmlns="" id="{865CE980-1DC0-423A-82E7-90592DAD0914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Obraz 9">
              <a:extLst>
                <a:ext uri="{FF2B5EF4-FFF2-40B4-BE49-F238E27FC236}">
                  <a16:creationId xmlns:a16="http://schemas.microsoft.com/office/drawing/2014/main" xmlns="" id="{92ABC130-A854-4FE0-89E9-CF1F96225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2456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4"/>
          <a:stretch/>
        </p:blipFill>
        <p:spPr>
          <a:xfrm>
            <a:off x="1" y="367"/>
            <a:ext cx="12191997" cy="1547633"/>
          </a:xfrm>
          <a:prstGeom prst="rect">
            <a:avLst/>
          </a:prstGeom>
        </p:spPr>
      </p:pic>
      <p:sp>
        <p:nvSpPr>
          <p:cNvPr id="14" name="Tytuł 1"/>
          <p:cNvSpPr txBox="1">
            <a:spLocks/>
          </p:cNvSpPr>
          <p:nvPr/>
        </p:nvSpPr>
        <p:spPr>
          <a:xfrm>
            <a:off x="696686" y="225963"/>
            <a:ext cx="98189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4000" b="1" dirty="0">
                <a:solidFill>
                  <a:schemeClr val="bg1"/>
                </a:solidFill>
              </a:rPr>
              <a:t>Europejska konwencja </a:t>
            </a:r>
            <a:br>
              <a:rPr lang="pl-PL" sz="4000" b="1" dirty="0">
                <a:solidFill>
                  <a:schemeClr val="bg1"/>
                </a:solidFill>
              </a:rPr>
            </a:br>
            <a:r>
              <a:rPr lang="pl-PL" sz="4000" b="1" dirty="0">
                <a:solidFill>
                  <a:schemeClr val="bg1"/>
                </a:solidFill>
              </a:rPr>
              <a:t>o zapobieganiu torturom oraz nieludzkiemu </a:t>
            </a:r>
            <a:br>
              <a:rPr lang="pl-PL" sz="4000" b="1" dirty="0">
                <a:solidFill>
                  <a:schemeClr val="bg1"/>
                </a:solidFill>
              </a:rPr>
            </a:br>
            <a:r>
              <a:rPr lang="pl-PL" sz="4000" b="1" dirty="0">
                <a:solidFill>
                  <a:schemeClr val="bg1"/>
                </a:solidFill>
              </a:rPr>
              <a:t>lub poniżającemu traktowaniu albo karaniu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xmlns="" id="{343A1228-DA25-48F0-903E-983A738AB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89957"/>
            <a:ext cx="10208029" cy="4324157"/>
          </a:xfrm>
        </p:spPr>
        <p:txBody>
          <a:bodyPr>
            <a:noAutofit/>
          </a:bodyPr>
          <a:lstStyle/>
          <a:p>
            <a:pPr lvl="0" algn="just"/>
            <a:r>
              <a:rPr lang="pl-PL" sz="2400" dirty="0"/>
              <a:t>Została otwarta do podpisu w Strasburgu w dniu 26 listopada 1987 r., </a:t>
            </a:r>
            <a:br>
              <a:rPr lang="pl-PL" sz="2400" dirty="0"/>
            </a:br>
            <a:r>
              <a:rPr lang="pl-PL" sz="2400" dirty="0"/>
              <a:t>weszła w życie </a:t>
            </a: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</a:rPr>
              <a:t>1 lutego 1989 r.</a:t>
            </a:r>
          </a:p>
          <a:p>
            <a:pPr lvl="0" algn="just"/>
            <a:r>
              <a:rPr lang="pl-PL" sz="2400" dirty="0"/>
              <a:t> </a:t>
            </a: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</a:rPr>
              <a:t>Polska ratyfikowała Konwencję w 1994 r. (obowiązuje od 1 lutego 1995 r.).</a:t>
            </a:r>
          </a:p>
          <a:p>
            <a:pPr algn="just"/>
            <a:r>
              <a:rPr lang="pl-PL" sz="2400" dirty="0"/>
              <a:t> Stronami Konwencji są wszystkie (47) państwa członkowskie Rady Europy.</a:t>
            </a:r>
          </a:p>
          <a:p>
            <a:pPr lvl="0" algn="just"/>
            <a:r>
              <a:rPr lang="pl-PL" sz="2400" dirty="0"/>
              <a:t> Konwencja ustanawia </a:t>
            </a: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</a:rPr>
              <a:t>Europejski Komitet do Spraw Zapobiegania Torturom oraz Nieludzkiemu lub Poniżającemu Traktowaniu albo Karaniu (CPT).</a:t>
            </a:r>
            <a:endParaRPr lang="pl-PL" sz="2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l-PL" sz="2400" dirty="0"/>
          </a:p>
          <a:p>
            <a:pPr marL="0" lvl="0" indent="0" algn="just">
              <a:buNone/>
            </a:pPr>
            <a:endParaRPr lang="pl-PL" sz="24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2400" dirty="0"/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2400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xmlns="" id="{7C4ACF86-7FF9-45F7-9069-553ADAA71A63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xmlns="" id="{5646300A-3BDD-405E-BF24-94CB9B932EBB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Obraz 7">
              <a:extLst>
                <a:ext uri="{FF2B5EF4-FFF2-40B4-BE49-F238E27FC236}">
                  <a16:creationId xmlns:a16="http://schemas.microsoft.com/office/drawing/2014/main" xmlns="" id="{2C423093-23F0-42BD-B4D3-8C1CC2266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152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4"/>
          <a:stretch/>
        </p:blipFill>
        <p:spPr>
          <a:xfrm>
            <a:off x="1" y="367"/>
            <a:ext cx="12191997" cy="1547633"/>
          </a:xfrm>
          <a:prstGeom prst="rect">
            <a:avLst/>
          </a:prstGeom>
        </p:spPr>
      </p:pic>
      <p:sp>
        <p:nvSpPr>
          <p:cNvPr id="14" name="Tytuł 1"/>
          <p:cNvSpPr txBox="1">
            <a:spLocks/>
          </p:cNvSpPr>
          <p:nvPr/>
        </p:nvSpPr>
        <p:spPr>
          <a:xfrm>
            <a:off x="696686" y="225963"/>
            <a:ext cx="98189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4000" b="1" dirty="0">
                <a:solidFill>
                  <a:schemeClr val="bg1"/>
                </a:solidFill>
              </a:rPr>
              <a:t>Europejska konwencja </a:t>
            </a:r>
            <a:br>
              <a:rPr lang="pl-PL" sz="4000" b="1" dirty="0">
                <a:solidFill>
                  <a:schemeClr val="bg1"/>
                </a:solidFill>
              </a:rPr>
            </a:br>
            <a:r>
              <a:rPr lang="pl-PL" sz="4000" b="1" dirty="0">
                <a:solidFill>
                  <a:schemeClr val="bg1"/>
                </a:solidFill>
              </a:rPr>
              <a:t>o zapobieganiu torturom oraz nieludzkiemu </a:t>
            </a:r>
            <a:br>
              <a:rPr lang="pl-PL" sz="4000" b="1" dirty="0">
                <a:solidFill>
                  <a:schemeClr val="bg1"/>
                </a:solidFill>
              </a:rPr>
            </a:br>
            <a:r>
              <a:rPr lang="pl-PL" sz="4000" b="1" dirty="0">
                <a:solidFill>
                  <a:schemeClr val="bg1"/>
                </a:solidFill>
              </a:rPr>
              <a:t>lub poniżającemu traktowaniu albo karaniu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xmlns="" id="{027CC65E-2215-4AEE-BD02-B82F53AFE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20" y="2289957"/>
            <a:ext cx="10485119" cy="3894533"/>
          </a:xfrm>
        </p:spPr>
        <p:txBody>
          <a:bodyPr>
            <a:noAutofit/>
          </a:bodyPr>
          <a:lstStyle/>
          <a:p>
            <a:pPr lvl="0" algn="just"/>
            <a:r>
              <a:rPr lang="pl-PL" sz="2200" dirty="0"/>
              <a:t>Zakaz tortur i nieludzkiego lub poniżającego traktowania albo karania jest ogólnym standardem międzynarodowym, jednak społeczność europejska uznała, że należy stworzyć jeszcze efektywniejsze mechanizmy kontroli tego zakazu.</a:t>
            </a:r>
          </a:p>
          <a:p>
            <a:pPr lvl="0" algn="just"/>
            <a:r>
              <a:rPr lang="pl-PL" sz="2200" dirty="0"/>
              <a:t>W preambule do Konwencji znajduje się nawiązanie do Konwencji o ochronie praw człowieka i podstawowych wolności z 1950 r., a konkretnie do art. 3, który stanowi, że </a:t>
            </a:r>
            <a:r>
              <a:rPr lang="pl-PL" sz="2200" b="1" dirty="0">
                <a:solidFill>
                  <a:schemeClr val="accent5">
                    <a:lumMod val="75000"/>
                  </a:schemeClr>
                </a:solidFill>
              </a:rPr>
              <a:t>nikt nie będzie poddany torturom ani nieludzkiemu lub poniżającemu traktowaniu    albo karaniu.</a:t>
            </a:r>
          </a:p>
          <a:p>
            <a:pPr lvl="0" algn="just"/>
            <a:r>
              <a:rPr lang="pl-PL" sz="2200" dirty="0"/>
              <a:t>Podpisując Konwencję o zapobieganiu torturom, państwa członkowskie wyraziły </a:t>
            </a:r>
            <a:br>
              <a:rPr lang="pl-PL" sz="2200" dirty="0"/>
            </a:br>
            <a:r>
              <a:rPr lang="pl-PL" sz="2200" dirty="0"/>
              <a:t>przekonanie, że ochrona osób pozbawionych wolności może być wzmocniona środkami   pozasądowymi o charakterze zapobiegawczym, poprzez wizytacje.</a:t>
            </a: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2200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xmlns="" id="{EC09DF1D-DDE6-458B-9B2B-5749F0AD3CC6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xmlns="" id="{BCBA71FA-96A2-4347-8799-4091A8E02F93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Obraz 8">
              <a:extLst>
                <a:ext uri="{FF2B5EF4-FFF2-40B4-BE49-F238E27FC236}">
                  <a16:creationId xmlns:a16="http://schemas.microsoft.com/office/drawing/2014/main" xmlns="" id="{5A257DBC-4B20-4235-B61E-D31BC9E0E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431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39" y="225945"/>
            <a:ext cx="1343889" cy="73689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76424"/>
          <a:stretch/>
        </p:blipFill>
        <p:spPr>
          <a:xfrm>
            <a:off x="0" y="0"/>
            <a:ext cx="12192000" cy="1548000"/>
          </a:xfrm>
          <a:prstGeom prst="rect">
            <a:avLst/>
          </a:prstGeom>
        </p:spPr>
      </p:pic>
      <p:sp>
        <p:nvSpPr>
          <p:cNvPr id="11" name="Tytuł 1"/>
          <p:cNvSpPr>
            <a:spLocks noGrp="1"/>
          </p:cNvSpPr>
          <p:nvPr>
            <p:ph type="ctrTitle"/>
          </p:nvPr>
        </p:nvSpPr>
        <p:spPr>
          <a:xfrm>
            <a:off x="598882" y="2652016"/>
            <a:ext cx="10680101" cy="2450925"/>
          </a:xfrm>
        </p:spPr>
        <p:txBody>
          <a:bodyPr>
            <a:normAutofit fontScale="90000"/>
          </a:bodyPr>
          <a:lstStyle/>
          <a:p>
            <a:r>
              <a:rPr lang="pl-PL" sz="4900" b="1" dirty="0">
                <a:solidFill>
                  <a:schemeClr val="accent5">
                    <a:lumMod val="75000"/>
                  </a:schemeClr>
                </a:solidFill>
              </a:rPr>
              <a:t>Europejski Komitet do Spraw Zapobiegania Torturom oraz Nieludzkiemu lub Poniżającemu Traktowaniu albo Karaniu (CPT)</a:t>
            </a:r>
            <a:r>
              <a:rPr lang="pl-PL" sz="31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pl-PL" sz="31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9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pl-PL" sz="9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3100" dirty="0">
                <a:solidFill>
                  <a:schemeClr val="accent5">
                    <a:lumMod val="75000"/>
                  </a:schemeClr>
                </a:solidFill>
              </a:rPr>
              <a:t>Podstawowe informacje</a:t>
            </a:r>
            <a:endParaRPr lang="pl-PL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xmlns="" id="{D594FEEA-85B8-4485-8523-D98F6699C224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xmlns="" id="{22B0F46A-FE5C-4C98-BD77-14AE80F35BA7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Obraz 9">
              <a:extLst>
                <a:ext uri="{FF2B5EF4-FFF2-40B4-BE49-F238E27FC236}">
                  <a16:creationId xmlns:a16="http://schemas.microsoft.com/office/drawing/2014/main" xmlns="" id="{36E094C8-DE25-45A8-9132-DB6E7F126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4395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4"/>
          <a:stretch/>
        </p:blipFill>
        <p:spPr>
          <a:xfrm>
            <a:off x="1" y="367"/>
            <a:ext cx="12191997" cy="1547633"/>
          </a:xfrm>
          <a:prstGeom prst="rect">
            <a:avLst/>
          </a:prstGeom>
        </p:spPr>
      </p:pic>
      <p:sp>
        <p:nvSpPr>
          <p:cNvPr id="14" name="Tytuł 1"/>
          <p:cNvSpPr txBox="1">
            <a:spLocks/>
          </p:cNvSpPr>
          <p:nvPr/>
        </p:nvSpPr>
        <p:spPr>
          <a:xfrm>
            <a:off x="696686" y="225963"/>
            <a:ext cx="98189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4000" b="1" dirty="0">
                <a:solidFill>
                  <a:schemeClr val="bg1"/>
                </a:solidFill>
              </a:rPr>
              <a:t>Europejski Komitet do Spraw Zapobiegania Torturom oraz Nieludzkiemu lub Poniżającemu Traktowaniu albo Karaniu (CPT)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xmlns="" id="{A8211D61-8886-4FCE-80CF-B789791C3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51458"/>
            <a:ext cx="10181703" cy="3993703"/>
          </a:xfrm>
        </p:spPr>
        <p:txBody>
          <a:bodyPr>
            <a:noAutofit/>
          </a:bodyPr>
          <a:lstStyle/>
          <a:p>
            <a:pPr lvl="0" algn="just"/>
            <a:r>
              <a:rPr lang="pl-PL" sz="2200" dirty="0"/>
              <a:t> Został ustanowiony przez Europejską konwencję o zapobieganiu torturom oraz </a:t>
            </a:r>
            <a:br>
              <a:rPr lang="pl-PL" sz="2200" dirty="0"/>
            </a:br>
            <a:r>
              <a:rPr lang="pl-PL" sz="2200" dirty="0"/>
              <a:t> nieludzkiemu lub poniżającemu traktowaniu albo karaniu (art. 1 Konwencji).</a:t>
            </a:r>
          </a:p>
          <a:p>
            <a:pPr lvl="0" algn="just"/>
            <a:r>
              <a:rPr lang="pl-PL" sz="2200" dirty="0"/>
              <a:t> Nie jest organem śledczym, ale zapewnia pozasądowy mechanizm zapobiegawczy </a:t>
            </a:r>
            <a:br>
              <a:rPr lang="pl-PL" sz="2200" dirty="0"/>
            </a:br>
            <a:r>
              <a:rPr lang="pl-PL" sz="2200" dirty="0"/>
              <a:t> w celu ochrony osób pozbawionych wolności przed torturami i innymi formami złego   </a:t>
            </a:r>
            <a:br>
              <a:rPr lang="pl-PL" sz="2200" dirty="0"/>
            </a:br>
            <a:r>
              <a:rPr lang="pl-PL" sz="2200" dirty="0"/>
              <a:t> traktowania.</a:t>
            </a:r>
          </a:p>
          <a:p>
            <a:pPr lvl="0" algn="just"/>
            <a:r>
              <a:rPr lang="pl-PL" sz="2200" dirty="0"/>
              <a:t> Bada, poprzez wizytacje, traktowanie osób pozbawionych wolności w celu </a:t>
            </a:r>
            <a:br>
              <a:rPr lang="pl-PL" sz="2200" dirty="0"/>
            </a:br>
            <a:r>
              <a:rPr lang="pl-PL" sz="2200" dirty="0"/>
              <a:t> wzmocnienia, a w razie potrzeby, ich ochrony przed torturami bądź nieludzkim lub  </a:t>
            </a:r>
            <a:br>
              <a:rPr lang="pl-PL" sz="2200" dirty="0"/>
            </a:br>
            <a:r>
              <a:rPr lang="pl-PL" sz="2200" dirty="0"/>
              <a:t> poniżającym traktowaniem albo karaniem.</a:t>
            </a:r>
          </a:p>
          <a:p>
            <a:pPr lvl="0" algn="just"/>
            <a:r>
              <a:rPr lang="pl-PL" sz="2200" dirty="0"/>
              <a:t> Członkowie Komitetu wybierani są na okres 4 lat, spośród osób o wysokich  </a:t>
            </a:r>
            <a:br>
              <a:rPr lang="pl-PL" sz="2200" dirty="0"/>
            </a:br>
            <a:r>
              <a:rPr lang="pl-PL" sz="2200" dirty="0"/>
              <a:t> kwalifikacjach moralnych. Powinni być znani ze swych kompetencji w dziedzinie praw  </a:t>
            </a:r>
            <a:br>
              <a:rPr lang="pl-PL" sz="2200" dirty="0"/>
            </a:br>
            <a:r>
              <a:rPr lang="pl-PL" sz="2200" dirty="0"/>
              <a:t> człowieka, a swój mandat wypełniać w sposób niezależny i bezstronny. </a:t>
            </a:r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2200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xmlns="" id="{A12A15C3-D7DF-4FA6-B691-F4F494564E37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xmlns="" id="{EF62BEF3-37AC-4A4F-B90F-BACF387D2F16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Obraz 7">
              <a:extLst>
                <a:ext uri="{FF2B5EF4-FFF2-40B4-BE49-F238E27FC236}">
                  <a16:creationId xmlns:a16="http://schemas.microsoft.com/office/drawing/2014/main" xmlns="" id="{ECD57583-50CB-441A-8977-DAA55A48C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456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4"/>
          <a:stretch/>
        </p:blipFill>
        <p:spPr>
          <a:xfrm>
            <a:off x="1" y="367"/>
            <a:ext cx="12191997" cy="1547633"/>
          </a:xfrm>
          <a:prstGeom prst="rect">
            <a:avLst/>
          </a:prstGeom>
        </p:spPr>
      </p:pic>
      <p:sp>
        <p:nvSpPr>
          <p:cNvPr id="14" name="Tytuł 1"/>
          <p:cNvSpPr txBox="1">
            <a:spLocks/>
          </p:cNvSpPr>
          <p:nvPr/>
        </p:nvSpPr>
        <p:spPr>
          <a:xfrm>
            <a:off x="696686" y="225963"/>
            <a:ext cx="98189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4000" b="1" dirty="0">
                <a:solidFill>
                  <a:schemeClr val="bg1"/>
                </a:solidFill>
              </a:rPr>
              <a:t>Europejski Komitet do Spraw Zapobiegania Torturom oraz Nieludzkiemu lub Poniżającemu Traktowaniu albo Karaniu (CPT)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xmlns="" id="{A3ADE072-77E3-4DCC-818B-1AA57ED65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51458"/>
            <a:ext cx="10181703" cy="3915045"/>
          </a:xfrm>
        </p:spPr>
        <p:txBody>
          <a:bodyPr>
            <a:noAutofit/>
          </a:bodyPr>
          <a:lstStyle/>
          <a:p>
            <a:pPr lvl="0" algn="just"/>
            <a:r>
              <a:rPr lang="pl-PL" sz="2200" dirty="0"/>
              <a:t> Komitet organizuje wizyty w miejscach, w których znajdują się osoby pozbawione </a:t>
            </a:r>
            <a:br>
              <a:rPr lang="pl-PL" sz="2200" dirty="0"/>
            </a:br>
            <a:r>
              <a:rPr lang="pl-PL" sz="2200" dirty="0"/>
              <a:t> wolności przez władzę publiczną.</a:t>
            </a:r>
          </a:p>
          <a:p>
            <a:pPr lvl="0" algn="just"/>
            <a:r>
              <a:rPr lang="pl-PL" sz="2200" dirty="0"/>
              <a:t> Poza wizytacjami okresowymi (zwykle raz na cztery lata), jeśli jest to konieczne, </a:t>
            </a:r>
            <a:br>
              <a:rPr lang="pl-PL" sz="2200" dirty="0"/>
            </a:br>
            <a:r>
              <a:rPr lang="pl-PL" sz="2200" dirty="0"/>
              <a:t> Komitet może organizować dodatkowe wizyty </a:t>
            </a:r>
            <a:r>
              <a:rPr lang="pl-PL" sz="2200" i="1" dirty="0"/>
              <a:t>ad hoc.</a:t>
            </a:r>
          </a:p>
          <a:p>
            <a:pPr lvl="0" algn="just"/>
            <a:r>
              <a:rPr lang="pl-PL" sz="2200" dirty="0"/>
              <a:t> Komitet zawiadamia dane państwo, w którym chce złożyć wizytę. Po takim </a:t>
            </a:r>
            <a:br>
              <a:rPr lang="pl-PL" sz="2200" dirty="0"/>
            </a:br>
            <a:r>
              <a:rPr lang="pl-PL" sz="2200" dirty="0"/>
              <a:t> powiadomieniu delegacja Komitetu może w każdym czasie odwiedzić każde miejsce, </a:t>
            </a:r>
            <a:br>
              <a:rPr lang="pl-PL" sz="2200" dirty="0"/>
            </a:br>
            <a:r>
              <a:rPr lang="pl-PL" sz="2200" dirty="0"/>
              <a:t> w którym przebywają osoby pozbawione wolności.</a:t>
            </a:r>
          </a:p>
          <a:p>
            <a:pPr lvl="0" algn="just"/>
            <a:r>
              <a:rPr lang="pl-PL" sz="2200" dirty="0"/>
              <a:t> W Polsce było siedem wizyt Komitetu, w tym jedna </a:t>
            </a:r>
            <a:r>
              <a:rPr lang="pl-PL" sz="2200" i="1" dirty="0"/>
              <a:t>ad hoc</a:t>
            </a:r>
            <a:r>
              <a:rPr lang="pl-PL" sz="2200" dirty="0"/>
              <a:t>.</a:t>
            </a:r>
          </a:p>
          <a:p>
            <a:pPr lvl="0" algn="just"/>
            <a:r>
              <a:rPr lang="pl-PL" sz="2200" dirty="0"/>
              <a:t> Po przeprowadzeniu wizytacji Komitet sporządza sprawozdanie.</a:t>
            </a:r>
          </a:p>
          <a:p>
            <a:pPr marL="0" lvl="0" indent="0" algn="just">
              <a:buNone/>
            </a:pPr>
            <a:endParaRPr lang="pl-PL" sz="2200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xmlns="" id="{BDD89E71-D300-4383-80C6-996DECB37395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xmlns="" id="{351258FA-762C-4CDF-AE28-63981F76F82C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Obraz 8">
              <a:extLst>
                <a:ext uri="{FF2B5EF4-FFF2-40B4-BE49-F238E27FC236}">
                  <a16:creationId xmlns:a16="http://schemas.microsoft.com/office/drawing/2014/main" xmlns="" id="{B8CE17C4-1188-4717-B7F4-2D59A4C62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542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4"/>
          <a:stretch/>
        </p:blipFill>
        <p:spPr>
          <a:xfrm>
            <a:off x="1" y="367"/>
            <a:ext cx="12191997" cy="1547633"/>
          </a:xfrm>
          <a:prstGeom prst="rect">
            <a:avLst/>
          </a:prstGeom>
        </p:spPr>
      </p:pic>
      <p:sp>
        <p:nvSpPr>
          <p:cNvPr id="14" name="Tytuł 1"/>
          <p:cNvSpPr txBox="1">
            <a:spLocks/>
          </p:cNvSpPr>
          <p:nvPr/>
        </p:nvSpPr>
        <p:spPr>
          <a:xfrm>
            <a:off x="696686" y="225963"/>
            <a:ext cx="98189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4000" b="1" dirty="0">
                <a:solidFill>
                  <a:schemeClr val="bg1"/>
                </a:solidFill>
              </a:rPr>
              <a:t>Europejski Komitet do Spraw Zapobiegania Torturom oraz Nieludzkiemu lub Poniżającemu Traktowaniu albo Karaniu (CPT)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xmlns="" id="{0FAFE52D-7A7A-42F2-8A12-2C28A43DD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51458"/>
            <a:ext cx="10181703" cy="3590581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pl-PL" sz="2200" b="1" u="sng" dirty="0">
                <a:solidFill>
                  <a:schemeClr val="accent5">
                    <a:lumMod val="75000"/>
                  </a:schemeClr>
                </a:solidFill>
              </a:rPr>
              <a:t>UPRAWNIENIA KOMITETU</a:t>
            </a:r>
          </a:p>
          <a:p>
            <a:pPr lvl="0" algn="just"/>
            <a:r>
              <a:rPr lang="pl-PL" sz="2200" dirty="0"/>
              <a:t> Dostęp na terytorium państwa, w którym ma być przeprowadzona wizyta.</a:t>
            </a:r>
          </a:p>
          <a:p>
            <a:pPr lvl="0" algn="just"/>
            <a:r>
              <a:rPr lang="pl-PL" sz="2200" dirty="0"/>
              <a:t> Dostęp do pełnej informacji o miejscach, w których przebywają osoby pozbawione </a:t>
            </a:r>
            <a:br>
              <a:rPr lang="pl-PL" sz="2200" dirty="0"/>
            </a:br>
            <a:r>
              <a:rPr lang="pl-PL" sz="2200" dirty="0"/>
              <a:t> wolności.</a:t>
            </a:r>
          </a:p>
          <a:p>
            <a:pPr lvl="0" algn="just"/>
            <a:r>
              <a:rPr lang="pl-PL" sz="2200" dirty="0"/>
              <a:t> Nieograniczony dostęp do każdego miejsca pozbawienia wolności, włącznie z prawem </a:t>
            </a:r>
            <a:br>
              <a:rPr lang="pl-PL" sz="2200" dirty="0"/>
            </a:br>
            <a:r>
              <a:rPr lang="pl-PL" sz="2200" dirty="0"/>
              <a:t> poruszania się bez ograniczeń wewnątrz takich miejsc (w przypadku Policji miejscami </a:t>
            </a:r>
            <a:br>
              <a:rPr lang="pl-PL" sz="2200" dirty="0"/>
            </a:br>
            <a:r>
              <a:rPr lang="pl-PL" sz="2200" dirty="0"/>
              <a:t> takimi są pomieszczenia przeznaczone dla osób zatrzymanych lub doprowadzonych </a:t>
            </a:r>
            <a:br>
              <a:rPr lang="pl-PL" sz="2200" dirty="0"/>
            </a:br>
            <a:r>
              <a:rPr lang="pl-PL" sz="2200" dirty="0"/>
              <a:t> w celu wytrzeźwienia, pokoje przejściowe, tymczasowe pomieszczenia przejściowe </a:t>
            </a:r>
            <a:br>
              <a:rPr lang="pl-PL" sz="2200" dirty="0"/>
            </a:br>
            <a:r>
              <a:rPr lang="pl-PL" sz="2200" dirty="0"/>
              <a:t> i policyjne izby dziecka).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pl-PL" sz="2200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xmlns="" id="{9D70C3A6-549E-424F-9E16-B9F45B3434E0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xmlns="" id="{71B8EE5E-98E3-445C-8E9E-3D000797F21A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Obraz 7">
              <a:extLst>
                <a:ext uri="{FF2B5EF4-FFF2-40B4-BE49-F238E27FC236}">
                  <a16:creationId xmlns:a16="http://schemas.microsoft.com/office/drawing/2014/main" xmlns="" id="{F075A3A7-8A65-43E9-B3F2-D100ABF28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60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4"/>
          <a:stretch/>
        </p:blipFill>
        <p:spPr>
          <a:xfrm>
            <a:off x="1" y="367"/>
            <a:ext cx="12191997" cy="1547633"/>
          </a:xfrm>
          <a:prstGeom prst="rect">
            <a:avLst/>
          </a:prstGeom>
        </p:spPr>
      </p:pic>
      <p:sp>
        <p:nvSpPr>
          <p:cNvPr id="14" name="Tytuł 1"/>
          <p:cNvSpPr txBox="1">
            <a:spLocks/>
          </p:cNvSpPr>
          <p:nvPr/>
        </p:nvSpPr>
        <p:spPr>
          <a:xfrm>
            <a:off x="696686" y="225963"/>
            <a:ext cx="98189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4000" b="1" dirty="0">
                <a:solidFill>
                  <a:schemeClr val="bg1"/>
                </a:solidFill>
              </a:rPr>
              <a:t>Europejski Komitet do Spraw Zapobiegania Torturom oraz Nieludzkiemu lub Poniżającemu Traktowaniu albo Karaniu (CPT)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xmlns="" id="{751548CF-5BCD-495A-A5BE-BAEE45F25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258" y="2159480"/>
            <a:ext cx="6265271" cy="32777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b="1" u="sng" dirty="0">
                <a:solidFill>
                  <a:schemeClr val="accent5">
                    <a:lumMod val="75000"/>
                  </a:schemeClr>
                </a:solidFill>
              </a:rPr>
              <a:t>UPRAWNIENIA KOMITETU</a:t>
            </a:r>
          </a:p>
          <a:p>
            <a:pPr lvl="0" algn="just"/>
            <a:r>
              <a:rPr lang="pl-PL" sz="2200" dirty="0"/>
              <a:t>Dostęp do wszelkich informacji niezbędnych dla spełnienia przez Komitet jego zadań.</a:t>
            </a:r>
          </a:p>
          <a:p>
            <a:pPr lvl="0" algn="just"/>
            <a:r>
              <a:rPr lang="pl-PL" sz="2200" dirty="0"/>
              <a:t>Przeprowadzanie na osobności rozmów z osobami pozbawionymi wolności.</a:t>
            </a:r>
          </a:p>
          <a:p>
            <a:pPr lvl="0" algn="just"/>
            <a:r>
              <a:rPr lang="pl-PL" sz="2200" dirty="0"/>
              <a:t>Swobodne kontaktowanie się z każdą osobą, która w przekonaniu Komitetu może dostarczyć istotnych informacji.</a:t>
            </a:r>
          </a:p>
          <a:p>
            <a:pPr algn="just">
              <a:lnSpc>
                <a:spcPct val="100000"/>
              </a:lnSpc>
            </a:pPr>
            <a:endParaRPr lang="pl-PL" sz="2200" dirty="0"/>
          </a:p>
          <a:p>
            <a:pPr lvl="0" algn="just">
              <a:lnSpc>
                <a:spcPct val="100000"/>
              </a:lnSpc>
            </a:pPr>
            <a:endParaRPr lang="pl-PL" sz="2200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xmlns="" id="{08509C5B-93F6-44C1-8E08-24BA3553E4B9}"/>
              </a:ext>
            </a:extLst>
          </p:cNvPr>
          <p:cNvGrpSpPr/>
          <p:nvPr/>
        </p:nvGrpSpPr>
        <p:grpSpPr>
          <a:xfrm>
            <a:off x="7076489" y="2030121"/>
            <a:ext cx="4953998" cy="4263762"/>
            <a:chOff x="7076489" y="2030121"/>
            <a:chExt cx="4953998" cy="4263762"/>
          </a:xfrm>
        </p:grpSpPr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xmlns="" id="{813F575E-3E43-413B-9EA9-CD98755F44E4}"/>
                </a:ext>
              </a:extLst>
            </p:cNvPr>
            <p:cNvSpPr txBox="1"/>
            <p:nvPr/>
          </p:nvSpPr>
          <p:spPr>
            <a:xfrm>
              <a:off x="7076489" y="5770663"/>
              <a:ext cx="49539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i="1" dirty="0">
                  <a:solidFill>
                    <a:schemeClr val="bg1">
                      <a:lumMod val="50000"/>
                    </a:schemeClr>
                  </a:solidFill>
                </a:rPr>
                <a:t>Wzór upoważnienia dla członka CPT wydanego przez </a:t>
              </a:r>
              <a:br>
                <a:rPr lang="pl-PL" sz="1400" i="1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pl-PL" sz="1400" i="1" dirty="0">
                  <a:solidFill>
                    <a:schemeClr val="bg1">
                      <a:lumMod val="50000"/>
                    </a:schemeClr>
                  </a:solidFill>
                </a:rPr>
                <a:t>Komendanta Głównego Policji podczas wizyty Komitetu w 2019  r.</a:t>
              </a:r>
            </a:p>
          </p:txBody>
        </p:sp>
        <p:pic>
          <p:nvPicPr>
            <p:cNvPr id="11" name="Obraz 10" descr="C:\Users\dtrzaskus\Desktop\wzór.jpg">
              <a:extLst>
                <a:ext uri="{FF2B5EF4-FFF2-40B4-BE49-F238E27FC236}">
                  <a16:creationId xmlns:a16="http://schemas.microsoft.com/office/drawing/2014/main" xmlns="" id="{FDF42B14-D874-4BFF-A515-D740495DCE11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9209" y="2030121"/>
              <a:ext cx="2751832" cy="3714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xmlns="" id="{10739855-981D-41D5-888D-5E62E5DB9DAD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xmlns="" id="{E36A9771-CB1D-458E-B362-88BCFC32B2DC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xmlns="" id="{3E46C6A0-AEF6-462E-8222-8A06078C4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089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39" y="225945"/>
            <a:ext cx="1343889" cy="73689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76424"/>
          <a:stretch/>
        </p:blipFill>
        <p:spPr>
          <a:xfrm>
            <a:off x="0" y="0"/>
            <a:ext cx="12192000" cy="1548000"/>
          </a:xfrm>
          <a:prstGeom prst="rect">
            <a:avLst/>
          </a:prstGeom>
        </p:spPr>
      </p:pic>
      <p:sp>
        <p:nvSpPr>
          <p:cNvPr id="11" name="Tytuł 1"/>
          <p:cNvSpPr>
            <a:spLocks noGrp="1"/>
          </p:cNvSpPr>
          <p:nvPr>
            <p:ph type="ctrTitle"/>
          </p:nvPr>
        </p:nvSpPr>
        <p:spPr>
          <a:xfrm>
            <a:off x="598882" y="2652016"/>
            <a:ext cx="10680101" cy="2450925"/>
          </a:xfrm>
        </p:spPr>
        <p:txBody>
          <a:bodyPr>
            <a:normAutofit fontScale="90000"/>
          </a:bodyPr>
          <a:lstStyle/>
          <a:p>
            <a:r>
              <a:rPr lang="pl-PL" sz="4900" b="1" dirty="0">
                <a:solidFill>
                  <a:schemeClr val="accent5">
                    <a:lumMod val="75000"/>
                  </a:schemeClr>
                </a:solidFill>
              </a:rPr>
              <a:t>Tortury </a:t>
            </a:r>
            <a:br>
              <a:rPr lang="pl-PL" sz="49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4900" b="1" dirty="0">
                <a:solidFill>
                  <a:schemeClr val="accent5">
                    <a:lumMod val="75000"/>
                  </a:schemeClr>
                </a:solidFill>
              </a:rPr>
              <a:t>oraz nieludzkie lub poniżające traktowanie </a:t>
            </a:r>
            <a:br>
              <a:rPr lang="pl-PL" sz="49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4900" b="1" dirty="0">
                <a:solidFill>
                  <a:schemeClr val="accent5">
                    <a:lumMod val="75000"/>
                  </a:schemeClr>
                </a:solidFill>
              </a:rPr>
              <a:t>albo karanie</a:t>
            </a:r>
            <a:br>
              <a:rPr lang="pl-PL" sz="49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3100" dirty="0">
                <a:solidFill>
                  <a:schemeClr val="accent5">
                    <a:lumMod val="75000"/>
                  </a:schemeClr>
                </a:solidFill>
              </a:rPr>
              <a:t>Wyjaśnienie podstawowych pojęć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xmlns="" id="{30ED09EB-E852-46DF-8645-2D37591157A9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xmlns="" id="{389AF4E1-77E8-4F02-8793-F504A8AD6D09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Obraz 9">
              <a:extLst>
                <a:ext uri="{FF2B5EF4-FFF2-40B4-BE49-F238E27FC236}">
                  <a16:creationId xmlns:a16="http://schemas.microsoft.com/office/drawing/2014/main" xmlns="" id="{F9A2618C-E5C6-42C7-B0D4-BEAF69D38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2769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4"/>
          <a:stretch/>
        </p:blipFill>
        <p:spPr>
          <a:xfrm>
            <a:off x="1" y="367"/>
            <a:ext cx="12191997" cy="1547633"/>
          </a:xfrm>
          <a:prstGeom prst="rect">
            <a:avLst/>
          </a:prstGeom>
        </p:spPr>
      </p:pic>
      <p:sp>
        <p:nvSpPr>
          <p:cNvPr id="14" name="Tytuł 1"/>
          <p:cNvSpPr txBox="1">
            <a:spLocks/>
          </p:cNvSpPr>
          <p:nvPr/>
        </p:nvSpPr>
        <p:spPr>
          <a:xfrm>
            <a:off x="696686" y="225963"/>
            <a:ext cx="98189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4000" b="1" dirty="0">
                <a:solidFill>
                  <a:schemeClr val="bg1"/>
                </a:solidFill>
              </a:rPr>
              <a:t>Tortury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xmlns="" id="{9FF8939E-4D2B-4F2B-BF0F-02C307081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44410"/>
            <a:ext cx="10552922" cy="4112262"/>
          </a:xfrm>
        </p:spPr>
        <p:txBody>
          <a:bodyPr>
            <a:noAutofit/>
          </a:bodyPr>
          <a:lstStyle/>
          <a:p>
            <a:pPr algn="just"/>
            <a:r>
              <a:rPr lang="pl-PL" sz="2200" dirty="0"/>
              <a:t>Każde działanie, którym jakiejkolwiek osobie umyślnie zadaje się ostry ból lub cierpienie, fizyczne bądź psychiczne, </a:t>
            </a:r>
            <a:r>
              <a:rPr lang="pl-PL" sz="2200" b="1" dirty="0">
                <a:solidFill>
                  <a:schemeClr val="accent5">
                    <a:lumMod val="75000"/>
                  </a:schemeClr>
                </a:solidFill>
              </a:rPr>
              <a:t>w celu </a:t>
            </a:r>
            <a:r>
              <a:rPr lang="pl-PL" sz="2200" dirty="0"/>
              <a:t>uzyskania od niej lub od osoby trzeciej informacji lub wyznania, </a:t>
            </a:r>
            <a:r>
              <a:rPr lang="pl-PL" sz="2200" b="1" dirty="0">
                <a:solidFill>
                  <a:schemeClr val="accent5">
                    <a:lumMod val="75000"/>
                  </a:schemeClr>
                </a:solidFill>
              </a:rPr>
              <a:t>w celu </a:t>
            </a:r>
            <a:r>
              <a:rPr lang="pl-PL" sz="2200" dirty="0"/>
              <a:t>ukarania jej za czyn popełniony przez nią lub osobę trzecią albo </a:t>
            </a:r>
            <a:br>
              <a:rPr lang="pl-PL" sz="2200" dirty="0"/>
            </a:br>
            <a:r>
              <a:rPr lang="pl-PL" sz="2200" dirty="0"/>
              <a:t>o którego dokonanie jest ona podejrzana, a także </a:t>
            </a:r>
            <a:r>
              <a:rPr lang="pl-PL" sz="2200" b="1" dirty="0">
                <a:solidFill>
                  <a:schemeClr val="accent5">
                    <a:lumMod val="75000"/>
                  </a:schemeClr>
                </a:solidFill>
              </a:rPr>
              <a:t>w celu </a:t>
            </a:r>
            <a:r>
              <a:rPr lang="pl-PL" sz="2200" dirty="0"/>
              <a:t>zastraszenia lub wywarcia nacisku na nią lub trzecią osobę albo </a:t>
            </a:r>
            <a:r>
              <a:rPr lang="pl-PL" sz="2200" b="1" dirty="0">
                <a:solidFill>
                  <a:schemeClr val="accent5">
                    <a:lumMod val="75000"/>
                  </a:schemeClr>
                </a:solidFill>
              </a:rPr>
              <a:t>w</a:t>
            </a:r>
            <a:r>
              <a:rPr lang="pl-PL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2200" b="1" dirty="0">
                <a:solidFill>
                  <a:schemeClr val="accent5">
                    <a:lumMod val="75000"/>
                  </a:schemeClr>
                </a:solidFill>
              </a:rPr>
              <a:t>jakimkolwiek innym celu </a:t>
            </a:r>
            <a:r>
              <a:rPr lang="pl-PL" sz="2200" dirty="0"/>
              <a:t>wynikającym z wszelkiej formy dyskryminacji, </a:t>
            </a:r>
            <a:r>
              <a:rPr lang="pl-PL" sz="2200" b="1" dirty="0">
                <a:solidFill>
                  <a:schemeClr val="accent5">
                    <a:lumMod val="75000"/>
                  </a:schemeClr>
                </a:solidFill>
              </a:rPr>
              <a:t>gdy taki ból lub cierpienie powodowane są przez funkcjonariusza państwowego lub inną osobę występującą w charakterze urzędowym lub z ich polecenia albo za wyraźną lub milczącą zgodą. </a:t>
            </a:r>
            <a:endParaRPr lang="pl-PL" sz="700" dirty="0">
              <a:solidFill>
                <a:schemeClr val="accent5">
                  <a:lumMod val="75000"/>
                </a:schemeClr>
              </a:solidFill>
            </a:endParaRPr>
          </a:p>
          <a:p>
            <a:pPr lvl="0" algn="just"/>
            <a:r>
              <a:rPr lang="pl-PL" sz="2200" dirty="0"/>
              <a:t>Określenie powyższe nie obejmuje bólu lub cierpienia wynikających jedynie ze zgodnych </a:t>
            </a:r>
            <a:br>
              <a:rPr lang="pl-PL" sz="2200" dirty="0"/>
            </a:br>
            <a:r>
              <a:rPr lang="pl-PL" sz="2200" dirty="0"/>
              <a:t>z prawem sankcji, nieodłącznie związanych z tymi sankcjami lub wywołanych przez nie przypadkowo.</a:t>
            </a:r>
          </a:p>
          <a:p>
            <a:pPr lvl="0" algn="just">
              <a:buNone/>
            </a:pP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   art. 1 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</a:rPr>
              <a:t>Konwencji w sprawie zakazu stosowania tortur oraz innego okrutnego, nieludzkiego lub poniżającego traktowania albo karania</a:t>
            </a:r>
            <a:endParaRPr lang="pl-PL" sz="2200" dirty="0"/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2200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xmlns="" id="{56740D4C-D523-48F9-9B69-AF2C3C8D7E2D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xmlns="" id="{E42D2728-3975-44C2-AA2D-DD6006893E07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Obraz 7">
              <a:extLst>
                <a:ext uri="{FF2B5EF4-FFF2-40B4-BE49-F238E27FC236}">
                  <a16:creationId xmlns:a16="http://schemas.microsoft.com/office/drawing/2014/main" xmlns="" id="{E6E6D553-FB17-491D-ACF2-5BD86B8A1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73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213" y="220867"/>
            <a:ext cx="2337802" cy="1281895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906" y="491455"/>
            <a:ext cx="1973181" cy="1011307"/>
          </a:xfrm>
          <a:prstGeom prst="rect">
            <a:avLst/>
          </a:prstGeom>
          <a:noFill/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76424"/>
          <a:stretch/>
        </p:blipFill>
        <p:spPr>
          <a:xfrm>
            <a:off x="0" y="-10892"/>
            <a:ext cx="12192000" cy="1548000"/>
          </a:xfrm>
          <a:prstGeom prst="rect">
            <a:avLst/>
          </a:prstGeom>
        </p:spPr>
      </p:pic>
      <p:sp>
        <p:nvSpPr>
          <p:cNvPr id="9" name="Symbol zastępczy zawartości 2"/>
          <p:cNvSpPr txBox="1">
            <a:spLocks/>
          </p:cNvSpPr>
          <p:nvPr/>
        </p:nvSpPr>
        <p:spPr>
          <a:xfrm>
            <a:off x="1097280" y="2148396"/>
            <a:ext cx="9900458" cy="4281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2800" b="1" dirty="0">
                <a:solidFill>
                  <a:schemeClr val="accent5">
                    <a:lumMod val="75000"/>
                  </a:schemeClr>
                </a:solidFill>
              </a:rPr>
              <a:t>Szanowni Policjanci i Pracownicy Policji!</a:t>
            </a:r>
          </a:p>
          <a:p>
            <a:pPr algn="just"/>
            <a:r>
              <a:rPr lang="pl-PL" sz="2600" i="1" dirty="0"/>
              <a:t>Polska od dziesięcioleci jest członkiem wielu organizacji międzynarodowych. </a:t>
            </a:r>
            <a:br>
              <a:rPr lang="pl-PL" sz="2600" i="1" dirty="0"/>
            </a:br>
            <a:r>
              <a:rPr lang="pl-PL" sz="2600" i="1" dirty="0"/>
              <a:t>Jej obecność w gronie państw przywiązujących olbrzymią wagę do wysokich standardów prawnych, demokratycznych, społecznych i ekonomicznych jest wielkim przywilejem, jednak pociąga za sobą konieczność podejmowania zdecydowanych działań służących ich podnoszeniu i ochronie.</a:t>
            </a:r>
          </a:p>
          <a:p>
            <a:pPr algn="just"/>
            <a:r>
              <a:rPr lang="pl-PL" sz="2600" i="1" dirty="0"/>
              <a:t>Niniejszy materiał informacyjny, został przygotowany w celu przypomnienia, </a:t>
            </a:r>
            <a:br>
              <a:rPr lang="pl-PL" sz="2600" i="1" dirty="0"/>
            </a:br>
            <a:r>
              <a:rPr lang="pl-PL" sz="2600" i="1" dirty="0"/>
              <a:t>jak ważne w naszej codziennej służbie są przestrzeganie i ochrona praw człowieka. Pozwólmy, aby te krótkie, a zarazem istotne informacje, w szczególności wynikające </a:t>
            </a:r>
            <a:br>
              <a:rPr lang="pl-PL" sz="2600" i="1" dirty="0"/>
            </a:br>
            <a:r>
              <a:rPr lang="pl-PL" sz="2600" i="1" dirty="0"/>
              <a:t>z Raportu Komitetu ds. Zapobiegania Torturom oraz Nieludzkiemu lub Poniżającemu Traktowaniu albo Karaniu, przyczyniły się do wzmacniania standardów postępowania Policji zawartych w najważniejszych dokumentach międzynarodowych oraz krajowych. </a:t>
            </a:r>
          </a:p>
          <a:p>
            <a:pPr algn="just"/>
            <a:endParaRPr lang="pl-PL" sz="2600" i="1" dirty="0"/>
          </a:p>
          <a:p>
            <a:pPr algn="r"/>
            <a:r>
              <a:rPr lang="pl-PL" i="1" dirty="0"/>
              <a:t>Policyjni Pełnomocnicy ds. Ochrony Praw Człowieka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3170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4"/>
          <a:stretch/>
        </p:blipFill>
        <p:spPr>
          <a:xfrm>
            <a:off x="1" y="367"/>
            <a:ext cx="12191997" cy="1547633"/>
          </a:xfrm>
          <a:prstGeom prst="rect">
            <a:avLst/>
          </a:prstGeom>
        </p:spPr>
      </p:pic>
      <p:sp>
        <p:nvSpPr>
          <p:cNvPr id="14" name="Tytuł 1"/>
          <p:cNvSpPr txBox="1">
            <a:spLocks/>
          </p:cNvSpPr>
          <p:nvPr/>
        </p:nvSpPr>
        <p:spPr>
          <a:xfrm>
            <a:off x="696686" y="225963"/>
            <a:ext cx="98189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4000" b="1" dirty="0">
                <a:solidFill>
                  <a:schemeClr val="bg1"/>
                </a:solidFill>
              </a:rPr>
              <a:t>Traktowanie i karanie nieludzkie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xmlns="" id="{E2B4D2FE-CDF6-462B-9C82-B2982A25B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703" y="2697852"/>
            <a:ext cx="5219544" cy="246408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pl-PL" sz="2200" dirty="0"/>
              <a:t>To traktowanie, które wywołuje intensywne cierpienie fizyczne lub psychiczne.</a:t>
            </a:r>
          </a:p>
          <a:p>
            <a:pPr marL="0" lvl="0" indent="0" algn="just">
              <a:buNone/>
            </a:pPr>
            <a:r>
              <a:rPr lang="pl-PL" sz="2200" dirty="0"/>
              <a:t>W przypadku nieludzkiego traktowania stopień dolegliwości jest wyższy, niż </a:t>
            </a:r>
            <a:br>
              <a:rPr lang="pl-PL" sz="2200" dirty="0"/>
            </a:br>
            <a:r>
              <a:rPr lang="pl-PL" sz="2200" dirty="0"/>
              <a:t>w przypadku traktowania poniżającego, </a:t>
            </a:r>
            <a:br>
              <a:rPr lang="pl-PL" sz="2200" dirty="0"/>
            </a:br>
            <a:r>
              <a:rPr lang="pl-PL" sz="2200" dirty="0"/>
              <a:t>ale niższy, niż w przypadku tortur.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pl-PL" sz="100" dirty="0"/>
          </a:p>
          <a:p>
            <a:pPr marL="0" lvl="0" indent="0" algn="just">
              <a:buNone/>
            </a:pPr>
            <a:endParaRPr lang="pl-PL" sz="2200" dirty="0"/>
          </a:p>
          <a:p>
            <a:pPr marL="0" lvl="0" indent="0" algn="just">
              <a:buNone/>
            </a:pPr>
            <a:endParaRPr lang="pl-PL" sz="2200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xmlns="" id="{CCA38D65-6BB4-4FDE-B4D8-12DA1AC5EDD6}"/>
              </a:ext>
            </a:extLst>
          </p:cNvPr>
          <p:cNvGrpSpPr/>
          <p:nvPr/>
        </p:nvGrpSpPr>
        <p:grpSpPr>
          <a:xfrm>
            <a:off x="7880506" y="2189747"/>
            <a:ext cx="2918048" cy="4076239"/>
            <a:chOff x="7851009" y="2189747"/>
            <a:chExt cx="2918048" cy="4076239"/>
          </a:xfrm>
        </p:grpSpPr>
        <p:pic>
          <p:nvPicPr>
            <p:cNvPr id="8" name="Obraz 7" descr="Plakat z symbolem krzyczącej biało-czerwonej twarzy &quot;nie dla tortur&quot;">
              <a:extLst>
                <a:ext uri="{FF2B5EF4-FFF2-40B4-BE49-F238E27FC236}">
                  <a16:creationId xmlns:a16="http://schemas.microsoft.com/office/drawing/2014/main" xmlns="" id="{A8E4E561-C623-4A1F-A05B-4A9960C3414C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3031" y="2189747"/>
              <a:ext cx="2594005" cy="32208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xmlns="" id="{39C75F99-2997-4D91-AF28-6489CDA1525A}"/>
                </a:ext>
              </a:extLst>
            </p:cNvPr>
            <p:cNvSpPr txBox="1"/>
            <p:nvPr/>
          </p:nvSpPr>
          <p:spPr>
            <a:xfrm>
              <a:off x="7851009" y="5558100"/>
              <a:ext cx="29180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i="1" dirty="0">
                  <a:solidFill>
                    <a:schemeClr val="bg1">
                      <a:lumMod val="50000"/>
                    </a:schemeClr>
                  </a:solidFill>
                </a:rPr>
                <a:t>Logo kampanii społecznej Krajowego Mechanizmu Prewencji Tortur</a:t>
              </a:r>
            </a:p>
            <a:p>
              <a:pPr algn="ctr"/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</a:rPr>
                <a:t>Grafika.www.rpo.gov.pl</a:t>
              </a: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xmlns="" id="{15D66E21-892B-4D08-8233-A6D9E60F9C5D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xmlns="" id="{D5F25F80-1CCE-4A8C-85BB-5DBFC07D870B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xmlns="" id="{B87C2055-959B-45EA-AAFF-229092D33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276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4"/>
          <a:stretch/>
        </p:blipFill>
        <p:spPr>
          <a:xfrm>
            <a:off x="1" y="367"/>
            <a:ext cx="12191997" cy="1547633"/>
          </a:xfrm>
          <a:prstGeom prst="rect">
            <a:avLst/>
          </a:prstGeom>
        </p:spPr>
      </p:pic>
      <p:sp>
        <p:nvSpPr>
          <p:cNvPr id="14" name="Tytuł 1"/>
          <p:cNvSpPr txBox="1">
            <a:spLocks/>
          </p:cNvSpPr>
          <p:nvPr/>
        </p:nvSpPr>
        <p:spPr>
          <a:xfrm>
            <a:off x="696686" y="225963"/>
            <a:ext cx="98189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4000" b="1" dirty="0">
                <a:solidFill>
                  <a:schemeClr val="bg1"/>
                </a:solidFill>
              </a:rPr>
              <a:t>Traktowanie i karanie poniżające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xmlns="" id="{DAF5EB5E-A0FE-49E9-820E-C42A7CEA0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695" y="2968440"/>
            <a:ext cx="5221411" cy="1701884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endParaRPr lang="pl-PL" sz="100" dirty="0"/>
          </a:p>
          <a:p>
            <a:pPr marL="0" indent="0" algn="just">
              <a:buNone/>
            </a:pPr>
            <a:r>
              <a:rPr lang="pl-PL" sz="2200" dirty="0"/>
              <a:t>Występuje wówczas, gdy powoduje poczucie strachu i upokorzenia, prowadzące do upodlenia.</a:t>
            </a:r>
          </a:p>
          <a:p>
            <a:pPr marL="0" lvl="0" indent="0" algn="just">
              <a:buNone/>
            </a:pPr>
            <a:endParaRPr lang="pl-PL" sz="2200" dirty="0"/>
          </a:p>
          <a:p>
            <a:pPr marL="0" lvl="0" indent="0" algn="just">
              <a:buNone/>
            </a:pPr>
            <a:endParaRPr lang="pl-PL" sz="22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2200" dirty="0"/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2200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xmlns="" id="{CC1611ED-0FAC-4EC7-982C-A8248D753FF0}"/>
              </a:ext>
            </a:extLst>
          </p:cNvPr>
          <p:cNvGrpSpPr/>
          <p:nvPr/>
        </p:nvGrpSpPr>
        <p:grpSpPr>
          <a:xfrm>
            <a:off x="7645371" y="2571085"/>
            <a:ext cx="3266898" cy="3390779"/>
            <a:chOff x="7645371" y="2571085"/>
            <a:chExt cx="3266898" cy="3390779"/>
          </a:xfrm>
        </p:grpSpPr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xmlns="" id="{82AFD4A6-2606-4FBE-B229-60C5FA64E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5371" y="2571085"/>
              <a:ext cx="2899529" cy="3113780"/>
            </a:xfrm>
            <a:prstGeom prst="rect">
              <a:avLst/>
            </a:prstGeom>
          </p:spPr>
        </p:pic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xmlns="" id="{0D0825FC-C5D2-45BB-9399-D22D1EE2D2BD}"/>
                </a:ext>
              </a:extLst>
            </p:cNvPr>
            <p:cNvSpPr txBox="1"/>
            <p:nvPr/>
          </p:nvSpPr>
          <p:spPr>
            <a:xfrm>
              <a:off x="7749532" y="5684865"/>
              <a:ext cx="31627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</a:rPr>
                <a:t>Grafika: Centrum Szkolenia Policji, </a:t>
              </a:r>
              <a:r>
                <a:rPr lang="pl-PL" sz="1200" dirty="0" err="1">
                  <a:solidFill>
                    <a:schemeClr val="bg1">
                      <a:lumMod val="50000"/>
                    </a:schemeClr>
                  </a:solidFill>
                </a:rPr>
                <a:t>ZDDiP</a:t>
              </a:r>
              <a:endParaRPr lang="pl-PL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65904F9C-45AA-4971-BAF3-0F27DD40AF88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xmlns="" id="{9E903C39-5A10-49B8-9326-EE1B9BA2AA5B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Obraz 9">
              <a:extLst>
                <a:ext uri="{FF2B5EF4-FFF2-40B4-BE49-F238E27FC236}">
                  <a16:creationId xmlns:a16="http://schemas.microsoft.com/office/drawing/2014/main" xmlns="" id="{B8741BEA-3E35-46EE-A3C4-FD7490D78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803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4"/>
          <a:stretch/>
        </p:blipFill>
        <p:spPr>
          <a:xfrm>
            <a:off x="1" y="367"/>
            <a:ext cx="12191997" cy="1547633"/>
          </a:xfrm>
          <a:prstGeom prst="rect">
            <a:avLst/>
          </a:prstGeom>
        </p:spPr>
      </p:pic>
      <p:sp>
        <p:nvSpPr>
          <p:cNvPr id="14" name="Tytuł 1"/>
          <p:cNvSpPr txBox="1">
            <a:spLocks/>
          </p:cNvSpPr>
          <p:nvPr/>
        </p:nvSpPr>
        <p:spPr>
          <a:xfrm>
            <a:off x="696686" y="225963"/>
            <a:ext cx="98189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4000" b="1" dirty="0">
                <a:solidFill>
                  <a:schemeClr val="bg1"/>
                </a:solidFill>
              </a:rPr>
              <a:t>Tortury </a:t>
            </a:r>
            <a:br>
              <a:rPr lang="pl-PL" sz="4000" b="1" dirty="0">
                <a:solidFill>
                  <a:schemeClr val="bg1"/>
                </a:solidFill>
              </a:rPr>
            </a:br>
            <a:r>
              <a:rPr lang="pl-PL" sz="4000" b="1" dirty="0">
                <a:solidFill>
                  <a:schemeClr val="bg1"/>
                </a:solidFill>
              </a:rPr>
              <a:t>oraz nieludzkie lub poniżające traktowanie </a:t>
            </a:r>
            <a:br>
              <a:rPr lang="pl-PL" sz="4000" b="1" dirty="0">
                <a:solidFill>
                  <a:schemeClr val="bg1"/>
                </a:solidFill>
              </a:rPr>
            </a:br>
            <a:r>
              <a:rPr lang="pl-PL" sz="4000" b="1" dirty="0">
                <a:solidFill>
                  <a:schemeClr val="bg1"/>
                </a:solidFill>
              </a:rPr>
              <a:t>albo karanie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E70ABC40-6ED8-4D7E-BEE4-EA16B52AA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28457"/>
            <a:ext cx="10181703" cy="34315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Zakaz tortur oraz nieludzkiego lub poniżającego traktowania albo karania jest </a:t>
            </a:r>
            <a:br>
              <a:rPr lang="pl-P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ZAKAZEM ABSOLUTNYM!</a:t>
            </a:r>
          </a:p>
          <a:p>
            <a:pPr marL="0" indent="0" algn="ctr">
              <a:buNone/>
            </a:pPr>
            <a:endParaRPr lang="pl-PL" sz="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Oznacza to, że nikt nie może ograniczyć bądź zawiesić obowiązywania tego zakazu w jakichkolwiek okolicznościach, nawet w trakcie wojny lub zagrożenia wojną.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sz="2200" dirty="0"/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2200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xmlns="" id="{C60A2483-436C-40FE-A9ED-10FED52717D5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xmlns="" id="{3F44C929-C94D-4D44-BF0D-528AEE06B7EF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Obraz 7">
              <a:extLst>
                <a:ext uri="{FF2B5EF4-FFF2-40B4-BE49-F238E27FC236}">
                  <a16:creationId xmlns:a16="http://schemas.microsoft.com/office/drawing/2014/main" xmlns="" id="{278E777F-6F18-4B04-AEB1-83E828FB8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473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39" y="225945"/>
            <a:ext cx="1343889" cy="73689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76424"/>
          <a:stretch/>
        </p:blipFill>
        <p:spPr>
          <a:xfrm>
            <a:off x="0" y="0"/>
            <a:ext cx="12192000" cy="1548000"/>
          </a:xfrm>
          <a:prstGeom prst="rect">
            <a:avLst/>
          </a:prstGeom>
        </p:spPr>
      </p:pic>
      <p:sp>
        <p:nvSpPr>
          <p:cNvPr id="11" name="Tytuł 1"/>
          <p:cNvSpPr>
            <a:spLocks noGrp="1"/>
          </p:cNvSpPr>
          <p:nvPr>
            <p:ph type="ctrTitle"/>
          </p:nvPr>
        </p:nvSpPr>
        <p:spPr>
          <a:xfrm>
            <a:off x="598882" y="2652016"/>
            <a:ext cx="10680101" cy="3021197"/>
          </a:xfrm>
        </p:spPr>
        <p:txBody>
          <a:bodyPr>
            <a:normAutofit fontScale="90000"/>
          </a:bodyPr>
          <a:lstStyle/>
          <a:p>
            <a:r>
              <a:rPr lang="pl-PL" sz="4400" b="1" dirty="0">
                <a:solidFill>
                  <a:schemeClr val="accent5">
                    <a:lumMod val="75000"/>
                  </a:schemeClr>
                </a:solidFill>
              </a:rPr>
              <a:t>Raport dla Rządu Rzeczypospolitej Polskiej </a:t>
            </a:r>
            <a:br>
              <a:rPr lang="pl-PL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4400" b="1" dirty="0">
                <a:solidFill>
                  <a:schemeClr val="accent5">
                    <a:lumMod val="75000"/>
                  </a:schemeClr>
                </a:solidFill>
              </a:rPr>
              <a:t>z wizyty </a:t>
            </a:r>
            <a:r>
              <a:rPr lang="pl-PL" sz="4400" b="1" i="1" dirty="0">
                <a:solidFill>
                  <a:schemeClr val="accent5">
                    <a:lumMod val="75000"/>
                  </a:schemeClr>
                </a:solidFill>
              </a:rPr>
              <a:t>ad hoc </a:t>
            </a:r>
            <a:br>
              <a:rPr lang="pl-PL" sz="44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4400" b="1" dirty="0">
                <a:solidFill>
                  <a:schemeClr val="accent5">
                    <a:lumMod val="75000"/>
                  </a:schemeClr>
                </a:solidFill>
              </a:rPr>
              <a:t>Europejskiego Komitetu do Spraw Zapobiegania Torturom oraz Nieludzkiemu lub Poniżającemu Traktowaniu albo Karaniu (CPT)</a:t>
            </a:r>
            <a:r>
              <a:rPr lang="pl-PL" sz="36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pl-PL" sz="36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3100" dirty="0">
                <a:solidFill>
                  <a:schemeClr val="accent5">
                    <a:lumMod val="75000"/>
                  </a:schemeClr>
                </a:solidFill>
              </a:rPr>
              <a:t>Najważniejsze informacje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xmlns="" id="{CC481B1B-BAB5-4C4C-BA08-0CB99AE3AC6E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xmlns="" id="{D559D368-108D-4B5D-B64B-A6D94C5F1950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Obraz 9">
              <a:extLst>
                <a:ext uri="{FF2B5EF4-FFF2-40B4-BE49-F238E27FC236}">
                  <a16:creationId xmlns:a16="http://schemas.microsoft.com/office/drawing/2014/main" xmlns="" id="{EF08EFAA-07D7-486A-A030-FEBB68C5D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0519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4"/>
          <a:stretch/>
        </p:blipFill>
        <p:spPr>
          <a:xfrm>
            <a:off x="1" y="367"/>
            <a:ext cx="12191997" cy="1547633"/>
          </a:xfrm>
          <a:prstGeom prst="rect">
            <a:avLst/>
          </a:prstGeom>
        </p:spPr>
      </p:pic>
      <p:sp>
        <p:nvSpPr>
          <p:cNvPr id="14" name="Tytuł 1"/>
          <p:cNvSpPr txBox="1">
            <a:spLocks/>
          </p:cNvSpPr>
          <p:nvPr/>
        </p:nvSpPr>
        <p:spPr>
          <a:xfrm>
            <a:off x="696686" y="225963"/>
            <a:ext cx="98189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4000" b="1" dirty="0">
                <a:solidFill>
                  <a:schemeClr val="bg1"/>
                </a:solidFill>
              </a:rPr>
              <a:t>Wizyta </a:t>
            </a:r>
            <a:r>
              <a:rPr lang="pl-PL" sz="4000" b="1" i="1" dirty="0">
                <a:solidFill>
                  <a:schemeClr val="bg1"/>
                </a:solidFill>
              </a:rPr>
              <a:t>ad hoc </a:t>
            </a:r>
            <a:r>
              <a:rPr lang="pl-PL" sz="4000" b="1" dirty="0">
                <a:solidFill>
                  <a:schemeClr val="bg1"/>
                </a:solidFill>
              </a:rPr>
              <a:t>w Polsce – najważniejsze informacje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xmlns="" id="{366563E5-B1FE-4EDC-85C4-74D5B8F73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44409"/>
            <a:ext cx="10181703" cy="4324157"/>
          </a:xfrm>
        </p:spPr>
        <p:txBody>
          <a:bodyPr>
            <a:noAutofit/>
          </a:bodyPr>
          <a:lstStyle/>
          <a:p>
            <a:pPr algn="just"/>
            <a:r>
              <a:rPr lang="pl-PL" sz="2200" dirty="0"/>
              <a:t>  Wizyta Komitetu została przeprowadzona </a:t>
            </a:r>
            <a:r>
              <a:rPr lang="pl-PL" sz="2200"/>
              <a:t>w dniach </a:t>
            </a:r>
            <a:r>
              <a:rPr lang="pl-PL" sz="2200" b="1" dirty="0">
                <a:solidFill>
                  <a:schemeClr val="accent5">
                    <a:lumMod val="75000"/>
                  </a:schemeClr>
                </a:solidFill>
              </a:rPr>
              <a:t>9-16 września 2019 r.</a:t>
            </a:r>
          </a:p>
          <a:p>
            <a:pPr lvl="0" algn="just"/>
            <a:r>
              <a:rPr lang="pl-PL" sz="2200" dirty="0"/>
              <a:t>  Wizytowano następujące miejsca:</a:t>
            </a:r>
          </a:p>
          <a:p>
            <a:pPr marL="0" lvl="0" indent="0" algn="just">
              <a:buNone/>
            </a:pPr>
            <a:r>
              <a:rPr lang="pl-PL" sz="2200" dirty="0"/>
              <a:t>         - jednostki Policji w Gdańsku, Krakowie, Sopocie i Warszawie,</a:t>
            </a:r>
          </a:p>
          <a:p>
            <a:pPr marL="0" lvl="0" indent="0" algn="just">
              <a:buNone/>
            </a:pPr>
            <a:r>
              <a:rPr lang="pl-PL" sz="2200" dirty="0"/>
              <a:t>         - areszty śledcze w Gdańsku, Krakowie i Warszawie-Służewcu.</a:t>
            </a:r>
          </a:p>
          <a:p>
            <a:pPr lvl="0" algn="just"/>
            <a:r>
              <a:rPr lang="pl-PL" sz="2200" dirty="0"/>
              <a:t>  Wizytację przeprowadziło 3 członków Komitetu wraz z dwoma tłumaczami.</a:t>
            </a:r>
          </a:p>
          <a:p>
            <a:pPr algn="just"/>
            <a:r>
              <a:rPr lang="pl-PL" sz="2200" dirty="0"/>
              <a:t>  Delegacja Komitetu konsultowała się z pięcioma podmiotami:</a:t>
            </a:r>
          </a:p>
          <a:p>
            <a:pPr marL="0" indent="0" algn="just">
              <a:buNone/>
            </a:pPr>
            <a:r>
              <a:rPr lang="pl-PL" sz="2200" dirty="0"/>
              <a:t>        - Ministerstwem Spraw Wewnętrznych i Administracji oraz Komendą Główną Policji,</a:t>
            </a:r>
          </a:p>
          <a:p>
            <a:pPr marL="0" indent="0" algn="just">
              <a:buNone/>
            </a:pPr>
            <a:r>
              <a:rPr lang="pl-PL" sz="2200" dirty="0"/>
              <a:t>        - Prokuraturą Krajową oraz Biurem Rzecznika Praw Obywatelskich, </a:t>
            </a:r>
          </a:p>
          <a:p>
            <a:pPr marL="0" indent="0" algn="just">
              <a:buNone/>
            </a:pPr>
            <a:r>
              <a:rPr lang="pl-PL" sz="2200" dirty="0"/>
              <a:t>        - Helsińską Fundacją Praw Człowieka.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xmlns="" id="{93ADF1D6-1BAF-4926-A425-E290B8FF5AC9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xmlns="" id="{22E2D70D-918D-445B-90F5-73AAAD8B5054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Obraz 8">
              <a:extLst>
                <a:ext uri="{FF2B5EF4-FFF2-40B4-BE49-F238E27FC236}">
                  <a16:creationId xmlns:a16="http://schemas.microsoft.com/office/drawing/2014/main" xmlns="" id="{CC78EAC6-BA80-400C-B5BF-93FCBA7A3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773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4"/>
          <a:stretch/>
        </p:blipFill>
        <p:spPr>
          <a:xfrm>
            <a:off x="1" y="367"/>
            <a:ext cx="12191997" cy="1547633"/>
          </a:xfrm>
          <a:prstGeom prst="rect">
            <a:avLst/>
          </a:prstGeom>
        </p:spPr>
      </p:pic>
      <p:sp>
        <p:nvSpPr>
          <p:cNvPr id="14" name="Tytuł 1"/>
          <p:cNvSpPr txBox="1">
            <a:spLocks/>
          </p:cNvSpPr>
          <p:nvPr/>
        </p:nvSpPr>
        <p:spPr>
          <a:xfrm>
            <a:off x="696686" y="225963"/>
            <a:ext cx="98189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4000" b="1" dirty="0">
                <a:solidFill>
                  <a:schemeClr val="bg1"/>
                </a:solidFill>
              </a:rPr>
              <a:t>Raport Komitetu – </a:t>
            </a:r>
            <a:br>
              <a:rPr lang="pl-PL" sz="4000" b="1" dirty="0">
                <a:solidFill>
                  <a:schemeClr val="bg1"/>
                </a:solidFill>
              </a:rPr>
            </a:br>
            <a:r>
              <a:rPr lang="pl-PL" sz="4000" b="1" dirty="0">
                <a:solidFill>
                  <a:schemeClr val="bg1"/>
                </a:solidFill>
              </a:rPr>
              <a:t>ustalenia w zakresie niewłaściwego traktowania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xmlns="" id="{7BB0BE0A-1360-47AD-BC17-13267C12C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65706"/>
            <a:ext cx="10181703" cy="3469855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pl-PL" sz="2200" b="1" dirty="0">
                <a:solidFill>
                  <a:schemeClr val="accent5">
                    <a:lumMod val="75000"/>
                  </a:schemeClr>
                </a:solidFill>
              </a:rPr>
              <a:t>Większość osób zatrzymanych przez Policję z którymi rozmawiała delegacja Komitetu, </a:t>
            </a:r>
            <a:br>
              <a:rPr lang="pl-PL" sz="2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2200" b="1" dirty="0">
                <a:solidFill>
                  <a:schemeClr val="accent5">
                    <a:lumMod val="75000"/>
                  </a:schemeClr>
                </a:solidFill>
              </a:rPr>
              <a:t>stwierdziła, że była traktowana w sposób właściwy.</a:t>
            </a:r>
          </a:p>
          <a:p>
            <a:pPr marL="0" lvl="0" indent="0" algn="just">
              <a:buNone/>
            </a:pPr>
            <a:endParaRPr lang="pl-PL" sz="100" u="sng" dirty="0">
              <a:solidFill>
                <a:sysClr val="windowText" lastClr="000000"/>
              </a:solidFill>
            </a:endParaRPr>
          </a:p>
          <a:p>
            <a:pPr marL="0" lvl="0" indent="0" algn="just">
              <a:buNone/>
            </a:pPr>
            <a:r>
              <a:rPr lang="pl-PL" sz="2200" dirty="0"/>
              <a:t>Pojawiły się jednak zarzuty</a:t>
            </a:r>
            <a:r>
              <a:rPr lang="pl-PL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2200" dirty="0"/>
              <a:t>dotyczące fizycznego niewłaściwego traktowania:</a:t>
            </a:r>
          </a:p>
          <a:p>
            <a:pPr marL="0" lvl="0" indent="0" algn="just">
              <a:buNone/>
            </a:pPr>
            <a:endParaRPr lang="pl-PL" sz="100" dirty="0"/>
          </a:p>
          <a:p>
            <a:pPr marL="542925" lvl="1" indent="-342900" algn="just"/>
            <a:r>
              <a:rPr lang="pl-PL" sz="2200" dirty="0"/>
              <a:t>Użycia nadmiernej siły podczas zatrzymania lub bezpośrednio po nim w stosunku do  osób, które - według relacji - były już pod kontrolą i nie przeciwstawiały się </a:t>
            </a:r>
            <a:br>
              <a:rPr lang="pl-PL" sz="2200" dirty="0"/>
            </a:br>
            <a:r>
              <a:rPr lang="pl-PL" sz="2200" dirty="0"/>
              <a:t>(lub już nie przeciwstawiały się) zatrzymaniu - silne przyciskanie osoby twarzą do   ziemi (lub ściany), klęczenie na osobie, w tym na jej twarzy, nadepnięcie na nią, uderzanie otwartą dłonią, kopnięcia lub uderzenia pięścią.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xmlns="" id="{7A12CD5D-1D57-4654-B9A0-FB9D7C4510FC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xmlns="" id="{4C9AA16E-D6C6-44BB-A874-93EACFC8CA08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Obraz 7">
              <a:extLst>
                <a:ext uri="{FF2B5EF4-FFF2-40B4-BE49-F238E27FC236}">
                  <a16:creationId xmlns:a16="http://schemas.microsoft.com/office/drawing/2014/main" xmlns="" id="{0108941D-1796-4F57-B247-BE26A8423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869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4"/>
          <a:stretch/>
        </p:blipFill>
        <p:spPr>
          <a:xfrm>
            <a:off x="1" y="367"/>
            <a:ext cx="12191997" cy="1547633"/>
          </a:xfrm>
          <a:prstGeom prst="rect">
            <a:avLst/>
          </a:prstGeom>
        </p:spPr>
      </p:pic>
      <p:sp>
        <p:nvSpPr>
          <p:cNvPr id="14" name="Tytuł 1"/>
          <p:cNvSpPr txBox="1">
            <a:spLocks/>
          </p:cNvSpPr>
          <p:nvPr/>
        </p:nvSpPr>
        <p:spPr>
          <a:xfrm>
            <a:off x="696686" y="225963"/>
            <a:ext cx="98189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4000" b="1" dirty="0">
                <a:solidFill>
                  <a:schemeClr val="bg1"/>
                </a:solidFill>
              </a:rPr>
              <a:t>Raport Komitetu – </a:t>
            </a:r>
            <a:br>
              <a:rPr lang="pl-PL" sz="4000" b="1" dirty="0">
                <a:solidFill>
                  <a:schemeClr val="bg1"/>
                </a:solidFill>
              </a:rPr>
            </a:br>
            <a:r>
              <a:rPr lang="pl-PL" sz="4000" b="1" dirty="0">
                <a:solidFill>
                  <a:schemeClr val="bg1"/>
                </a:solidFill>
              </a:rPr>
              <a:t>ustalenia w zakresie niewłaściwego traktowania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xmlns="" id="{E739FA5F-0B34-4698-B43C-A7E4D6CC4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51459"/>
            <a:ext cx="6637798" cy="3246452"/>
          </a:xfrm>
        </p:spPr>
        <p:txBody>
          <a:bodyPr>
            <a:noAutofit/>
          </a:bodyPr>
          <a:lstStyle/>
          <a:p>
            <a:pPr lvl="0" algn="just"/>
            <a:r>
              <a:rPr lang="pl-PL" sz="2200" dirty="0"/>
              <a:t>Stosowanie, w sposób bolesny i długotrwały, kajdanek </a:t>
            </a:r>
            <a:br>
              <a:rPr lang="pl-PL" sz="2200" dirty="0"/>
            </a:br>
            <a:r>
              <a:rPr lang="pl-PL" sz="2200" dirty="0"/>
              <a:t>za plecami, podnoszenie za kajdanki i/lub ciągnięcie </a:t>
            </a:r>
            <a:br>
              <a:rPr lang="pl-PL" sz="2200" dirty="0"/>
            </a:br>
            <a:r>
              <a:rPr lang="pl-PL" sz="2200" dirty="0"/>
              <a:t>osoby za kajdanki po ziemi.</a:t>
            </a:r>
          </a:p>
          <a:p>
            <a:pPr lvl="0" algn="just"/>
            <a:r>
              <a:rPr lang="pl-PL" sz="2200" dirty="0"/>
              <a:t>Uderzanie otwartą dłonią i w jednym przypadku  </a:t>
            </a:r>
            <a:br>
              <a:rPr lang="pl-PL" sz="2200" dirty="0"/>
            </a:br>
            <a:r>
              <a:rPr lang="pl-PL" sz="2200" dirty="0"/>
              <a:t>kopanie podczas przesłuchania w komisariacie Policji.</a:t>
            </a:r>
          </a:p>
          <a:p>
            <a:pPr lvl="0" algn="just"/>
            <a:r>
              <a:rPr lang="pl-PL" sz="2200" dirty="0"/>
              <a:t>W kilku przypadkach osoby twierdziły, że w czasie   kiedy były zatrzymane przez Policję, grożono im i/lub doszło do obrażania słownego.	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l-PL" sz="2200" dirty="0"/>
          </a:p>
          <a:p>
            <a:pPr lvl="0" algn="just">
              <a:buFont typeface="Wingdings" panose="05000000000000000000" pitchFamily="2" charset="2"/>
              <a:buChar char="Ø"/>
            </a:pPr>
            <a:endParaRPr lang="pl-PL" sz="2200" dirty="0"/>
          </a:p>
          <a:p>
            <a:pPr marL="0" lvl="0" indent="0" algn="just">
              <a:buNone/>
            </a:pPr>
            <a:endParaRPr lang="pl-PL" sz="22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2200" dirty="0"/>
          </a:p>
          <a:p>
            <a:pPr lvl="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2200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xmlns="" id="{E145ABF2-F060-446E-895C-1C26ED91B187}"/>
              </a:ext>
            </a:extLst>
          </p:cNvPr>
          <p:cNvGrpSpPr/>
          <p:nvPr/>
        </p:nvGrpSpPr>
        <p:grpSpPr>
          <a:xfrm>
            <a:off x="8277727" y="2822605"/>
            <a:ext cx="3368402" cy="2336777"/>
            <a:chOff x="8543197" y="2397886"/>
            <a:chExt cx="3368402" cy="2336777"/>
          </a:xfrm>
        </p:grpSpPr>
        <p:pic>
          <p:nvPicPr>
            <p:cNvPr id="10" name="Obraz 9" descr="Znalezione obrazy dla zapytania: przemoc tortury">
              <a:extLst>
                <a:ext uri="{FF2B5EF4-FFF2-40B4-BE49-F238E27FC236}">
                  <a16:creationId xmlns:a16="http://schemas.microsoft.com/office/drawing/2014/main" xmlns="" id="{1936A926-AAE7-4F51-A4D7-1ED00A2050D7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3197" y="2397886"/>
              <a:ext cx="3368402" cy="20622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xmlns="" id="{BF1B394A-EF73-4848-BB78-A1B41A554063}"/>
                </a:ext>
              </a:extLst>
            </p:cNvPr>
            <p:cNvSpPr/>
            <p:nvPr/>
          </p:nvSpPr>
          <p:spPr>
            <a:xfrm>
              <a:off x="9448082" y="4426886"/>
              <a:ext cx="15586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400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Grafika: rpo.gov.pl</a:t>
              </a:r>
              <a:endParaRPr lang="pl-PL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xmlns="" id="{09A2B9D5-E0BC-40D5-A29E-A413496567DC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xmlns="" id="{641D0DB0-5672-4E29-ADEB-F3ABEAC4C0D9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xmlns="" id="{C6B94DF0-0F8A-4EF2-8493-1423A8AC1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924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4"/>
          <a:stretch/>
        </p:blipFill>
        <p:spPr>
          <a:xfrm>
            <a:off x="1" y="367"/>
            <a:ext cx="12191997" cy="1547633"/>
          </a:xfrm>
          <a:prstGeom prst="rect">
            <a:avLst/>
          </a:prstGeom>
        </p:spPr>
      </p:pic>
      <p:sp>
        <p:nvSpPr>
          <p:cNvPr id="14" name="Tytuł 1"/>
          <p:cNvSpPr txBox="1">
            <a:spLocks/>
          </p:cNvSpPr>
          <p:nvPr/>
        </p:nvSpPr>
        <p:spPr>
          <a:xfrm>
            <a:off x="696686" y="225963"/>
            <a:ext cx="98189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4000" b="1" dirty="0">
                <a:solidFill>
                  <a:schemeClr val="bg1"/>
                </a:solidFill>
              </a:rPr>
              <a:t>Raport Komitetu – opis zdarzeń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xmlns="" id="{70335E85-0B54-4381-80A6-EA9F9CC1A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51458"/>
            <a:ext cx="10181703" cy="3836387"/>
          </a:xfrm>
        </p:spPr>
        <p:txBody>
          <a:bodyPr>
            <a:noAutofit/>
          </a:bodyPr>
          <a:lstStyle/>
          <a:p>
            <a:pPr lvl="0" algn="just"/>
            <a:r>
              <a:rPr lang="pl-PL" sz="2200" dirty="0"/>
              <a:t>Tymczasowo aresztowany stwierdził, że przy zatrzymaniu policjanci użyli wobec niego </a:t>
            </a:r>
            <a:br>
              <a:rPr lang="pl-PL" sz="2200" dirty="0"/>
            </a:br>
            <a:r>
              <a:rPr lang="pl-PL" sz="2200" dirty="0"/>
              <a:t>nadmiernej siły pomimo deklaracji, że nie będzie stawiał oporu. Został przyciśnięty </a:t>
            </a:r>
            <a:br>
              <a:rPr lang="pl-PL" sz="2200" dirty="0"/>
            </a:br>
            <a:r>
              <a:rPr lang="pl-PL" sz="2200" dirty="0"/>
              <a:t>twarzą do ziemi, założono mu kajdanki za plecami i za pomocą kajdanek podniesiono.  Po przybyciu do jednostki Policji miał zostać ponownie przyciśnięty twarzą do podłogi przy wysiadaniu z radiowozu. Członek delegacji – specjalista z zakresu medycyny sądowej stwierdził u osoby otarcia, krwiaka i siniaki.</a:t>
            </a:r>
          </a:p>
          <a:p>
            <a:pPr lvl="0" algn="just"/>
            <a:r>
              <a:rPr lang="pl-PL" sz="2200" dirty="0"/>
              <a:t> Zatrzymany w jednostce Policji stwierdził, że przy zatrzymaniu użyto wobec niego </a:t>
            </a:r>
            <a:br>
              <a:rPr lang="pl-PL" sz="2200" dirty="0"/>
            </a:br>
            <a:r>
              <a:rPr lang="pl-PL" sz="2200" dirty="0"/>
              <a:t> nadmiernej siły, pomimo deklaracji niestawiania oporu. Przyciśnięto mu twarz do </a:t>
            </a:r>
            <a:br>
              <a:rPr lang="pl-PL" sz="2200" dirty="0"/>
            </a:br>
            <a:r>
              <a:rPr lang="pl-PL" sz="2200" dirty="0"/>
              <a:t> ziemi, a za plecami założono kajdanki w bardzo bolesny sposób. Został pchnięty na </a:t>
            </a:r>
            <a:br>
              <a:rPr lang="pl-PL" sz="2200" dirty="0"/>
            </a:br>
            <a:r>
              <a:rPr lang="pl-PL" sz="2200" dirty="0"/>
              <a:t> ziemię i kopany przez policjantów w jednostce policyjnej. Członek delegacji – specjalista z zakresu medycyny sądowej stwierdził u osoby otarcia i krwiaki.</a:t>
            </a:r>
          </a:p>
          <a:p>
            <a:pPr lvl="0" algn="just">
              <a:lnSpc>
                <a:spcPct val="100000"/>
              </a:lnSpc>
            </a:pPr>
            <a:endParaRPr lang="pl-PL" sz="2200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xmlns="" id="{2924C089-96FB-40C6-B4F7-2ECBF3EB55EE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xmlns="" id="{E98F419D-7E94-43DD-A4F0-9A2CADA90AC7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Obraz 7">
              <a:extLst>
                <a:ext uri="{FF2B5EF4-FFF2-40B4-BE49-F238E27FC236}">
                  <a16:creationId xmlns:a16="http://schemas.microsoft.com/office/drawing/2014/main" xmlns="" id="{F835FE00-58D7-435D-95F7-FCEEE9D7A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382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4"/>
          <a:stretch/>
        </p:blipFill>
        <p:spPr>
          <a:xfrm>
            <a:off x="1" y="367"/>
            <a:ext cx="12191997" cy="1547633"/>
          </a:xfrm>
          <a:prstGeom prst="rect">
            <a:avLst/>
          </a:prstGeom>
        </p:spPr>
      </p:pic>
      <p:sp>
        <p:nvSpPr>
          <p:cNvPr id="14" name="Tytuł 1"/>
          <p:cNvSpPr txBox="1">
            <a:spLocks/>
          </p:cNvSpPr>
          <p:nvPr/>
        </p:nvSpPr>
        <p:spPr>
          <a:xfrm>
            <a:off x="696686" y="225963"/>
            <a:ext cx="98189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4000" b="1" dirty="0">
                <a:solidFill>
                  <a:schemeClr val="bg1"/>
                </a:solidFill>
              </a:rPr>
              <a:t>Raport Komitetu – </a:t>
            </a:r>
            <a:br>
              <a:rPr lang="pl-PL" sz="4000" b="1" dirty="0">
                <a:solidFill>
                  <a:schemeClr val="bg1"/>
                </a:solidFill>
              </a:rPr>
            </a:br>
            <a:r>
              <a:rPr lang="pl-PL" sz="4000" b="1" dirty="0">
                <a:solidFill>
                  <a:schemeClr val="bg1"/>
                </a:solidFill>
              </a:rPr>
              <a:t>ustalenia w zakresie środków służących ochronie </a:t>
            </a:r>
            <a:br>
              <a:rPr lang="pl-PL" sz="4000" b="1" dirty="0">
                <a:solidFill>
                  <a:schemeClr val="bg1"/>
                </a:solidFill>
              </a:rPr>
            </a:br>
            <a:r>
              <a:rPr lang="pl-PL" sz="4000" b="1" dirty="0">
                <a:solidFill>
                  <a:schemeClr val="bg1"/>
                </a:solidFill>
              </a:rPr>
              <a:t>przed niewłaściwym traktowaniem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xmlns="" id="{63639D02-DC25-4E12-ACCD-BA8163BF1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81250"/>
            <a:ext cx="10181703" cy="2888840"/>
          </a:xfrm>
        </p:spPr>
        <p:txBody>
          <a:bodyPr>
            <a:noAutofit/>
          </a:bodyPr>
          <a:lstStyle/>
          <a:p>
            <a:pPr lvl="0" algn="just"/>
            <a:r>
              <a:rPr lang="pl-PL" sz="2400" dirty="0"/>
              <a:t>Utrudniony dostęp osób zatrzymanych do adwokata i lekarza.</a:t>
            </a:r>
          </a:p>
          <a:p>
            <a:pPr lvl="0" algn="just"/>
            <a:r>
              <a:rPr lang="pl-PL" sz="2400" dirty="0"/>
              <a:t>Opóźnienia lub odmowa realizacji prawa powiadomienia osoby trzeciej </a:t>
            </a:r>
            <a:br>
              <a:rPr lang="pl-PL" sz="2400" dirty="0"/>
            </a:br>
            <a:r>
              <a:rPr lang="pl-PL" sz="2400" dirty="0"/>
              <a:t>o zatrzymaniu.</a:t>
            </a:r>
          </a:p>
          <a:p>
            <a:pPr lvl="0" algn="just"/>
            <a:r>
              <a:rPr lang="pl-PL" sz="2400" dirty="0"/>
              <a:t>Brak możliwości, </a:t>
            </a: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</a:rPr>
              <a:t>w każdym przypadku</a:t>
            </a:r>
            <a:r>
              <a:rPr lang="pl-PL" sz="2400" dirty="0"/>
              <a:t>, skorzystania z prawa rozmowy </a:t>
            </a:r>
            <a:br>
              <a:rPr lang="pl-PL" sz="2400" dirty="0"/>
            </a:br>
            <a:r>
              <a:rPr lang="pl-PL" sz="2400" dirty="0"/>
              <a:t>z adwokatem na osobności.</a:t>
            </a:r>
          </a:p>
          <a:p>
            <a:pPr lvl="0" algn="just"/>
            <a:r>
              <a:rPr lang="pl-PL" sz="2400" dirty="0"/>
              <a:t>Brak poufności badań lekarskich przeprowadzanych wobec osoby zatrzymanej.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sz="2400" dirty="0"/>
          </a:p>
          <a:p>
            <a:pPr lvl="0" algn="just">
              <a:lnSpc>
                <a:spcPct val="100000"/>
              </a:lnSpc>
            </a:pPr>
            <a:endParaRPr lang="pl-PL" sz="2400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xmlns="" id="{C8335631-D0E5-4FFD-A910-5D63A1902BBE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xmlns="" id="{3FBA7973-5F53-4892-9E39-945424A3E9D3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Obraz 8">
              <a:extLst>
                <a:ext uri="{FF2B5EF4-FFF2-40B4-BE49-F238E27FC236}">
                  <a16:creationId xmlns:a16="http://schemas.microsoft.com/office/drawing/2014/main" xmlns="" id="{B4B01772-7321-4A56-AE90-ACE636973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732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4"/>
          <a:stretch/>
        </p:blipFill>
        <p:spPr>
          <a:xfrm>
            <a:off x="1" y="367"/>
            <a:ext cx="12191997" cy="1547633"/>
          </a:xfrm>
          <a:prstGeom prst="rect">
            <a:avLst/>
          </a:prstGeom>
        </p:spPr>
      </p:pic>
      <p:sp>
        <p:nvSpPr>
          <p:cNvPr id="14" name="Tytuł 1"/>
          <p:cNvSpPr txBox="1">
            <a:spLocks/>
          </p:cNvSpPr>
          <p:nvPr/>
        </p:nvSpPr>
        <p:spPr>
          <a:xfrm>
            <a:off x="696686" y="225963"/>
            <a:ext cx="98189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4000" b="1" dirty="0">
                <a:solidFill>
                  <a:schemeClr val="bg1"/>
                </a:solidFill>
              </a:rPr>
              <a:t>Raport Komitetu – </a:t>
            </a:r>
            <a:br>
              <a:rPr lang="pl-PL" sz="4000" b="1" dirty="0">
                <a:solidFill>
                  <a:schemeClr val="bg1"/>
                </a:solidFill>
              </a:rPr>
            </a:br>
            <a:r>
              <a:rPr lang="pl-PL" sz="4000" b="1" dirty="0">
                <a:solidFill>
                  <a:schemeClr val="bg1"/>
                </a:solidFill>
              </a:rPr>
              <a:t>ustalenia w zakresie środków służących ochronie </a:t>
            </a:r>
            <a:br>
              <a:rPr lang="pl-PL" sz="4000" b="1" dirty="0">
                <a:solidFill>
                  <a:schemeClr val="bg1"/>
                </a:solidFill>
              </a:rPr>
            </a:br>
            <a:r>
              <a:rPr lang="pl-PL" sz="4000" b="1" dirty="0">
                <a:solidFill>
                  <a:schemeClr val="bg1"/>
                </a:solidFill>
              </a:rPr>
              <a:t>przed niewłaściwym traktowaniem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xmlns="" id="{7E168990-97EC-4E6D-B10C-BF1E3FB80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71726"/>
            <a:ext cx="10181703" cy="2603398"/>
          </a:xfrm>
        </p:spPr>
        <p:txBody>
          <a:bodyPr>
            <a:noAutofit/>
          </a:bodyPr>
          <a:lstStyle/>
          <a:p>
            <a:pPr lvl="0" algn="just"/>
            <a:r>
              <a:rPr lang="pl-PL" sz="2400" dirty="0"/>
              <a:t>Nieograniczony dostęp policjantów do dokumentacji lekarskiej dotyczącej osób zatrzymanych.</a:t>
            </a:r>
          </a:p>
          <a:p>
            <a:pPr lvl="0" algn="just"/>
            <a:r>
              <a:rPr lang="pl-PL" sz="2400" dirty="0"/>
              <a:t>Nierzetelne sporządzanie dokumentacji związanej z zatrzymaniem.</a:t>
            </a:r>
          </a:p>
          <a:p>
            <a:pPr lvl="0" algn="just"/>
            <a:r>
              <a:rPr lang="pl-PL" sz="2400" dirty="0"/>
              <a:t>Niewystarczająca praktyka w zakresie przekazywania informacji o prawach  osoby zatrzymanej.</a:t>
            </a:r>
          </a:p>
          <a:p>
            <a:pPr lvl="0" algn="just"/>
            <a:endParaRPr lang="pl-PL" sz="2400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xmlns="" id="{C60AECBD-FD0D-42FB-84CC-E5F35F0B169E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xmlns="" id="{CF261D16-DF41-4706-AFDB-9CC3631AEFB6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Obraz 7">
              <a:extLst>
                <a:ext uri="{FF2B5EF4-FFF2-40B4-BE49-F238E27FC236}">
                  <a16:creationId xmlns:a16="http://schemas.microsoft.com/office/drawing/2014/main" xmlns="" id="{953BDE76-3ADC-4374-9A87-BFD304689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277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39" y="225945"/>
            <a:ext cx="1343889" cy="736899"/>
          </a:xfrm>
          <a:prstGeom prst="rect">
            <a:avLst/>
          </a:prstGeom>
        </p:spPr>
      </p:pic>
      <p:pic>
        <p:nvPicPr>
          <p:cNvPr id="8" name="Obraz 7" descr="https://www.coe.int/documents/5492562/7038987/COE-Logo-Quadri.png/5b078783-4008-4825-8721-c04c329844d2?t=140172315100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09" y="4353172"/>
            <a:ext cx="2248314" cy="183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598882" y="6581400"/>
            <a:ext cx="216263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Grafika: www.coe.int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76424"/>
          <a:stretch/>
        </p:blipFill>
        <p:spPr>
          <a:xfrm>
            <a:off x="0" y="0"/>
            <a:ext cx="12192000" cy="1548000"/>
          </a:xfrm>
          <a:prstGeom prst="rect">
            <a:avLst/>
          </a:prstGeom>
        </p:spPr>
      </p:pic>
      <p:sp>
        <p:nvSpPr>
          <p:cNvPr id="11" name="Tytuł 1"/>
          <p:cNvSpPr>
            <a:spLocks noGrp="1"/>
          </p:cNvSpPr>
          <p:nvPr>
            <p:ph type="ctrTitle"/>
          </p:nvPr>
        </p:nvSpPr>
        <p:spPr>
          <a:xfrm>
            <a:off x="598882" y="2652017"/>
            <a:ext cx="10680101" cy="1506018"/>
          </a:xfrm>
        </p:spPr>
        <p:txBody>
          <a:bodyPr>
            <a:normAutofit/>
          </a:bodyPr>
          <a:lstStyle/>
          <a:p>
            <a:r>
              <a:rPr lang="pl-PL" sz="5400" b="1" dirty="0">
                <a:solidFill>
                  <a:schemeClr val="accent5">
                    <a:lumMod val="75000"/>
                  </a:schemeClr>
                </a:solidFill>
              </a:rPr>
              <a:t>Rada Europy</a:t>
            </a:r>
            <a:r>
              <a:rPr lang="pl-PL" sz="40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pl-PL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9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pl-PL" sz="9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2400" dirty="0">
                <a:solidFill>
                  <a:schemeClr val="accent5">
                    <a:lumMod val="75000"/>
                  </a:schemeClr>
                </a:solidFill>
              </a:rPr>
              <a:t>Podstawowe informacje</a:t>
            </a:r>
            <a:endParaRPr lang="pl-PL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xmlns="" id="{456EE0A5-66AD-4C00-BA56-907D71184344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xmlns="" id="{CD0921D6-04E5-4426-9F54-33E72F650395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xmlns="" id="{B1476847-F7B3-4AF2-9FC0-E7C8949C0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5683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4"/>
          <a:stretch/>
        </p:blipFill>
        <p:spPr>
          <a:xfrm>
            <a:off x="1" y="367"/>
            <a:ext cx="12191997" cy="1547633"/>
          </a:xfrm>
          <a:prstGeom prst="rect">
            <a:avLst/>
          </a:prstGeom>
        </p:spPr>
      </p:pic>
      <p:sp>
        <p:nvSpPr>
          <p:cNvPr id="14" name="Tytuł 1"/>
          <p:cNvSpPr txBox="1">
            <a:spLocks/>
          </p:cNvSpPr>
          <p:nvPr/>
        </p:nvSpPr>
        <p:spPr>
          <a:xfrm>
            <a:off x="696686" y="225963"/>
            <a:ext cx="98189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4000" b="1" dirty="0">
                <a:solidFill>
                  <a:schemeClr val="bg1"/>
                </a:solidFill>
              </a:rPr>
              <a:t>O tym należy pamiętać!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xmlns="" id="{A6A10BF8-29BB-4E3F-AD02-AB08A8391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438" y="1994758"/>
            <a:ext cx="7938136" cy="4032416"/>
          </a:xfrm>
          <a:noFill/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Zakaz tortur oraz nieludzkiego lub poniżającego traktowania </a:t>
            </a:r>
            <a:b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albo karania jest ZAKAZEM ABSOLUTNYM!</a:t>
            </a:r>
          </a:p>
          <a:p>
            <a:pPr lvl="0" algn="just"/>
            <a:r>
              <a:rPr lang="pl-PL" sz="2200" dirty="0"/>
              <a:t>Podczas zatrzymania stosować środki przymusu bezpośredniego, w tym techniki używania siły fizycznej, kierując się warunkami, zasadami i przypadkami ich użycia, określonymi w obowiązujących przepisach prawnych.</a:t>
            </a:r>
          </a:p>
          <a:p>
            <a:pPr lvl="0" algn="just"/>
            <a:r>
              <a:rPr lang="pl-PL" sz="2200" dirty="0"/>
              <a:t>Minimalizować użycie siły przy zatrzymaniu, zapobiegać jej </a:t>
            </a:r>
            <a:br>
              <a:rPr lang="pl-PL" sz="2200" dirty="0"/>
            </a:br>
            <a:r>
              <a:rPr lang="pl-PL" sz="2200" dirty="0"/>
              <a:t>nadużywaniu oraz przeciwdziałać przypadkom niewłaściwego  traktowania.</a:t>
            </a:r>
            <a:endParaRPr lang="pl-PL" sz="2200" dirty="0">
              <a:solidFill>
                <a:srgbClr val="FF0000"/>
              </a:solidFill>
            </a:endParaRPr>
          </a:p>
          <a:p>
            <a:pPr lvl="0" algn="just"/>
            <a:r>
              <a:rPr lang="pl-PL" sz="2200" dirty="0"/>
              <a:t>Stosując kajdanki zadbać, aby nie były nadmiernie zaciśnięte.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sz="2200" dirty="0"/>
          </a:p>
          <a:p>
            <a:pPr lvl="0" algn="just">
              <a:lnSpc>
                <a:spcPct val="100000"/>
              </a:lnSpc>
            </a:pPr>
            <a:endParaRPr lang="pl-PL" sz="2200" dirty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xmlns="" id="{F22BF7D9-221A-4F9A-905B-EA0E8FD895D0}"/>
              </a:ext>
            </a:extLst>
          </p:cNvPr>
          <p:cNvGrpSpPr/>
          <p:nvPr/>
        </p:nvGrpSpPr>
        <p:grpSpPr>
          <a:xfrm>
            <a:off x="8602467" y="3005305"/>
            <a:ext cx="3162737" cy="2672476"/>
            <a:chOff x="8563138" y="2562854"/>
            <a:chExt cx="3162737" cy="2672476"/>
          </a:xfrm>
        </p:grpSpPr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xmlns="" id="{7F2BE863-36DE-48A9-BBC6-CD28E9ED5F61}"/>
                </a:ext>
              </a:extLst>
            </p:cNvPr>
            <p:cNvSpPr txBox="1"/>
            <p:nvPr/>
          </p:nvSpPr>
          <p:spPr>
            <a:xfrm>
              <a:off x="8563138" y="4927553"/>
              <a:ext cx="31627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solidFill>
                    <a:schemeClr val="bg1">
                      <a:lumMod val="50000"/>
                    </a:schemeClr>
                  </a:solidFill>
                </a:rPr>
                <a:t>Grafika: Centrum Szkolenia Policji, </a:t>
              </a:r>
              <a:r>
                <a:rPr lang="pl-PL" sz="1400" dirty="0" err="1">
                  <a:solidFill>
                    <a:schemeClr val="bg1">
                      <a:lumMod val="50000"/>
                    </a:schemeClr>
                  </a:solidFill>
                </a:rPr>
                <a:t>ZDDiP</a:t>
              </a:r>
              <a:endParaRPr lang="pl-PL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xmlns="" id="{7C70E5C9-5C48-4141-9C06-305F68302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3486" y="2562854"/>
              <a:ext cx="2822040" cy="2364699"/>
            </a:xfrm>
            <a:prstGeom prst="rect">
              <a:avLst/>
            </a:prstGeom>
          </p:spPr>
        </p:pic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xmlns="" id="{4D21875A-B03D-4360-B154-F64BC00863CF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xmlns="" id="{A5C582A0-463C-4381-801D-33D379387A61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xmlns="" id="{6D5FCEC8-FFAE-4F03-BB53-B53D3D333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837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4"/>
          <a:stretch/>
        </p:blipFill>
        <p:spPr>
          <a:xfrm>
            <a:off x="1" y="367"/>
            <a:ext cx="12191997" cy="1547633"/>
          </a:xfrm>
          <a:prstGeom prst="rect">
            <a:avLst/>
          </a:prstGeom>
        </p:spPr>
      </p:pic>
      <p:sp>
        <p:nvSpPr>
          <p:cNvPr id="14" name="Tytuł 1"/>
          <p:cNvSpPr txBox="1">
            <a:spLocks/>
          </p:cNvSpPr>
          <p:nvPr/>
        </p:nvSpPr>
        <p:spPr>
          <a:xfrm>
            <a:off x="696686" y="225963"/>
            <a:ext cx="98189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4000" b="1" dirty="0">
                <a:solidFill>
                  <a:schemeClr val="bg1"/>
                </a:solidFill>
              </a:rPr>
              <a:t>O tym należy pamiętać!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xmlns="" id="{22DCB36F-4CD9-473F-9342-B0A4343E4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32" y="1944409"/>
            <a:ext cx="10556493" cy="3689475"/>
          </a:xfrm>
          <a:noFill/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Wszelkie formy niewłaściwego traktowania osób pozbawionych wolności </a:t>
            </a:r>
            <a:b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są niezgodne z prawem i będą odpowiednio karane. </a:t>
            </a:r>
            <a:endParaRPr lang="pl-PL" sz="2200" dirty="0"/>
          </a:p>
          <a:p>
            <a:pPr algn="just"/>
            <a:r>
              <a:rPr lang="pl-PL" sz="2200" dirty="0"/>
              <a:t>Zapewnić osobom zatrzymanym, pełną  informację na temat przysługujących praw, wyjaśniać je, również osobom niewładającym językiem polskim.</a:t>
            </a:r>
          </a:p>
          <a:p>
            <a:pPr algn="just"/>
            <a:r>
              <a:rPr lang="pl-PL" sz="2200" dirty="0"/>
              <a:t>Realizować prawo do otrzymania kopii protokołu zatrzymania. </a:t>
            </a:r>
          </a:p>
          <a:p>
            <a:pPr algn="just"/>
            <a:r>
              <a:rPr lang="pl-PL" sz="2200" dirty="0"/>
              <a:t>Rzetelnie dokumentować obrażenia zaobserwowane u osób zatrzymanych.</a:t>
            </a:r>
            <a:endParaRPr lang="pl-PL" sz="2200" strike="sngStrike" dirty="0"/>
          </a:p>
          <a:p>
            <a:pPr lvl="0" algn="just"/>
            <a:r>
              <a:rPr lang="pl-PL" sz="2200" dirty="0"/>
              <a:t>Realizować prawo do zawiadomienia osoby trzeciej o zatrzymaniu.</a:t>
            </a:r>
          </a:p>
          <a:p>
            <a:pPr lvl="0" algn="just"/>
            <a:r>
              <a:rPr lang="pl-PL" sz="2200" dirty="0"/>
              <a:t>Dokumentować fakt zawiadomienia osoby trzeciej o zatrzymaniu i informować osobę   zatrzymaną o fakcie powiadomienia.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sz="2200" dirty="0"/>
          </a:p>
          <a:p>
            <a:pPr lvl="0" algn="just">
              <a:lnSpc>
                <a:spcPct val="100000"/>
              </a:lnSpc>
            </a:pPr>
            <a:endParaRPr lang="pl-PL" sz="2200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xmlns="" id="{4657D093-B304-4F4B-A3D0-44E9F5429EC8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xmlns="" id="{D627EB31-051C-4A2C-905F-9226DD6AFFF4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Obraz 7">
              <a:extLst>
                <a:ext uri="{FF2B5EF4-FFF2-40B4-BE49-F238E27FC236}">
                  <a16:creationId xmlns:a16="http://schemas.microsoft.com/office/drawing/2014/main" xmlns="" id="{6C2A61EA-F181-4ACF-87FB-FFF4F8488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074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4"/>
          <a:stretch/>
        </p:blipFill>
        <p:spPr>
          <a:xfrm>
            <a:off x="1" y="367"/>
            <a:ext cx="12191997" cy="1547633"/>
          </a:xfrm>
          <a:prstGeom prst="rect">
            <a:avLst/>
          </a:prstGeom>
        </p:spPr>
      </p:pic>
      <p:sp>
        <p:nvSpPr>
          <p:cNvPr id="14" name="Tytuł 1"/>
          <p:cNvSpPr txBox="1">
            <a:spLocks/>
          </p:cNvSpPr>
          <p:nvPr/>
        </p:nvSpPr>
        <p:spPr>
          <a:xfrm>
            <a:off x="696686" y="225963"/>
            <a:ext cx="98189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4000" b="1" dirty="0">
                <a:solidFill>
                  <a:schemeClr val="bg1"/>
                </a:solidFill>
              </a:rPr>
              <a:t>Raport Komitetu – dodatkowe zalecenia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xmlns="" id="{F5D481E8-6CE5-41EB-B979-05E953E85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51459"/>
            <a:ext cx="10181703" cy="3787226"/>
          </a:xfrm>
          <a:noFill/>
        </p:spPr>
        <p:txBody>
          <a:bodyPr>
            <a:noAutofit/>
          </a:bodyPr>
          <a:lstStyle/>
          <a:p>
            <a:pPr lvl="0" algn="just"/>
            <a:r>
              <a:rPr lang="pl-PL" sz="2200" dirty="0"/>
              <a:t>Osoby zatrzymane (także nieletni) powinny mieć dostęp do adwokata od samego </a:t>
            </a:r>
            <a:br>
              <a:rPr lang="pl-PL" sz="2200" dirty="0"/>
            </a:br>
            <a:r>
              <a:rPr lang="pl-PL" sz="2200" dirty="0"/>
              <a:t>początku pozbawienia wolności.</a:t>
            </a:r>
          </a:p>
          <a:p>
            <a:pPr lvl="0" algn="just"/>
            <a:r>
              <a:rPr lang="pl-PL" sz="2200" dirty="0"/>
              <a:t>W każdym przypadku osoby zatrzymane powinny mieć możliwość korzystania z prawa </a:t>
            </a:r>
            <a:br>
              <a:rPr lang="pl-PL" sz="2200" dirty="0"/>
            </a:br>
            <a:r>
              <a:rPr lang="pl-PL" sz="2200" dirty="0"/>
              <a:t>do rozmowy z adwokatem na osobności.</a:t>
            </a:r>
          </a:p>
          <a:p>
            <a:pPr lvl="0" algn="just"/>
            <a:r>
              <a:rPr lang="pl-PL" sz="2200" dirty="0"/>
              <a:t>Osoby zatrzymane powinny mieć dostęp do lekarza od samego początku pozbawienia </a:t>
            </a:r>
            <a:br>
              <a:rPr lang="pl-PL" sz="2200" dirty="0"/>
            </a:br>
            <a:r>
              <a:rPr lang="pl-PL" sz="2200" dirty="0"/>
              <a:t>wolności (w tym do lekarza wybranego przez siebie).</a:t>
            </a:r>
          </a:p>
          <a:p>
            <a:pPr lvl="0" algn="just"/>
            <a:r>
              <a:rPr lang="pl-PL" sz="2200" dirty="0"/>
              <a:t>Badania lekarskie osób zatrzymanych powinny odbywać się poza zasięgiem słuchu oraz – o ile lekarz nie zarządzi inaczej – poza zasięgiem wzroku funkcjonariuszy Policji.</a:t>
            </a:r>
          </a:p>
          <a:p>
            <a:pPr lvl="0" algn="just"/>
            <a:r>
              <a:rPr lang="pl-PL" sz="2200" dirty="0"/>
              <a:t>Informacje dotyczące zdrowia osób zatrzymanych powinny być przechowywane </a:t>
            </a:r>
            <a:br>
              <a:rPr lang="pl-PL" sz="2200" dirty="0"/>
            </a:br>
            <a:r>
              <a:rPr lang="pl-PL" sz="2200" dirty="0"/>
              <a:t>w sposób zapewniający poufność danych medycznych.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xmlns="" id="{C0E687C0-5CBF-42FE-972E-02A92433F49F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xmlns="" id="{414C60CC-1094-4F1D-B811-BC19EF5F0A29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Obraz 8">
              <a:extLst>
                <a:ext uri="{FF2B5EF4-FFF2-40B4-BE49-F238E27FC236}">
                  <a16:creationId xmlns:a16="http://schemas.microsoft.com/office/drawing/2014/main" xmlns="" id="{584766D1-E599-4B32-A9C0-5497D2F4B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92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4"/>
          <a:stretch/>
        </p:blipFill>
        <p:spPr>
          <a:xfrm>
            <a:off x="1" y="367"/>
            <a:ext cx="12191997" cy="1547633"/>
          </a:xfrm>
          <a:prstGeom prst="rect">
            <a:avLst/>
          </a:prstGeom>
        </p:spPr>
      </p:pic>
      <p:sp>
        <p:nvSpPr>
          <p:cNvPr id="14" name="Tytuł 1"/>
          <p:cNvSpPr txBox="1">
            <a:spLocks/>
          </p:cNvSpPr>
          <p:nvPr/>
        </p:nvSpPr>
        <p:spPr>
          <a:xfrm>
            <a:off x="696686" y="225963"/>
            <a:ext cx="98189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4000" b="1" dirty="0">
                <a:solidFill>
                  <a:schemeClr val="bg1"/>
                </a:solidFill>
              </a:rPr>
              <a:t>Raport Komitetu – uwagi końcowe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xmlns="" id="{9A4AF2AC-EEC8-4578-8FC5-9959B0946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51458"/>
            <a:ext cx="10181703" cy="3511923"/>
          </a:xfrm>
          <a:noFill/>
        </p:spPr>
        <p:txBody>
          <a:bodyPr>
            <a:noAutofit/>
          </a:bodyPr>
          <a:lstStyle/>
          <a:p>
            <a:pPr lvl="0" algn="just"/>
            <a:r>
              <a:rPr lang="pl-PL" sz="2200" dirty="0"/>
              <a:t>Komitet wezwał państwo polskie do podjęcia odpowiednich i zdecydowanych działań </a:t>
            </a:r>
            <a:br>
              <a:rPr lang="pl-PL" sz="2200" dirty="0"/>
            </a:br>
            <a:r>
              <a:rPr lang="pl-PL" sz="2200" dirty="0"/>
              <a:t>na rzecz ochrony osób zatrzymanych przed niewłaściwym traktowaniem.</a:t>
            </a:r>
          </a:p>
          <a:p>
            <a:pPr lvl="0" algn="just"/>
            <a:r>
              <a:rPr lang="pl-PL" sz="2200" dirty="0"/>
              <a:t>Komitet uważa, że jeżeli władze polskie nie podejmą takich działań, to w najbliższej </a:t>
            </a:r>
            <a:br>
              <a:rPr lang="pl-PL" sz="2200" dirty="0"/>
            </a:br>
            <a:r>
              <a:rPr lang="pl-PL" sz="2200" dirty="0"/>
              <a:t>przyszłości ryzyko narażenia osób zatrzymanych przez policję na niewłaściwe </a:t>
            </a:r>
            <a:br>
              <a:rPr lang="pl-PL" sz="2200" dirty="0"/>
            </a:br>
            <a:r>
              <a:rPr lang="pl-PL" sz="2200" dirty="0"/>
              <a:t>traktowanie prawdopodobnie jeszcze wzrośnie. </a:t>
            </a:r>
          </a:p>
          <a:p>
            <a:pPr lvl="0" algn="just"/>
            <a:r>
              <a:rPr lang="pl-PL" sz="2200" dirty="0"/>
              <a:t>Zgodnie z zapisami Europejskiej konwencji o zapobieganiu torturom oraz nieludzkiemu lub poniżającemu traktowaniu albo karaniu, w przypadku gdy państwo-strona uchyla się od współpracy lub odmawia poprawy sytuacji zgodnie z zaleceniami Komitetu, Komitet może podjąć decyzję o wydaniu publicznego oświadczenia w tej sprawie.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sz="2200" dirty="0"/>
          </a:p>
          <a:p>
            <a:pPr lvl="0" algn="just">
              <a:lnSpc>
                <a:spcPct val="100000"/>
              </a:lnSpc>
            </a:pPr>
            <a:endParaRPr lang="pl-PL" sz="2200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xmlns="" id="{11820AB4-74AE-4769-A203-2B867762D58A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xmlns="" id="{9E43C001-AB78-45B4-ACE6-2359606AB924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Obraz 7">
              <a:extLst>
                <a:ext uri="{FF2B5EF4-FFF2-40B4-BE49-F238E27FC236}">
                  <a16:creationId xmlns:a16="http://schemas.microsoft.com/office/drawing/2014/main" xmlns="" id="{40CCBFBA-E070-474E-954A-6FA791A71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5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39" y="225945"/>
            <a:ext cx="1343889" cy="73689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76424"/>
          <a:stretch/>
        </p:blipFill>
        <p:spPr>
          <a:xfrm>
            <a:off x="0" y="0"/>
            <a:ext cx="12192000" cy="1548000"/>
          </a:xfrm>
          <a:prstGeom prst="rect">
            <a:avLst/>
          </a:prstGeom>
        </p:spPr>
      </p:pic>
      <p:sp>
        <p:nvSpPr>
          <p:cNvPr id="11" name="Tytuł 1"/>
          <p:cNvSpPr>
            <a:spLocks noGrp="1"/>
          </p:cNvSpPr>
          <p:nvPr>
            <p:ph type="ctrTitle"/>
          </p:nvPr>
        </p:nvSpPr>
        <p:spPr>
          <a:xfrm>
            <a:off x="598882" y="2652016"/>
            <a:ext cx="10680101" cy="3021197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b="1" dirty="0">
                <a:solidFill>
                  <a:schemeClr val="accent5">
                    <a:lumMod val="75000"/>
                  </a:schemeClr>
                </a:solidFill>
              </a:rPr>
              <a:t>Szanowni Państwo, </a:t>
            </a:r>
            <a:r>
              <a:rPr lang="pl-PL" sz="3600" b="1" dirty="0">
                <a:solidFill>
                  <a:sysClr val="windowText" lastClr="000000"/>
                </a:solidFill>
              </a:rPr>
              <a:t/>
            </a:r>
            <a:br>
              <a:rPr lang="pl-PL" sz="3600" b="1" dirty="0">
                <a:solidFill>
                  <a:sysClr val="windowText" lastClr="000000"/>
                </a:solidFill>
              </a:rPr>
            </a:br>
            <a:r>
              <a:rPr lang="pl-PL" sz="3600" b="1" dirty="0">
                <a:solidFill>
                  <a:sysClr val="windowText" lastClr="000000"/>
                </a:solidFill>
              </a:rPr>
              <a:t/>
            </a:r>
            <a:br>
              <a:rPr lang="pl-PL" sz="3600" b="1" dirty="0">
                <a:solidFill>
                  <a:sysClr val="windowText" lastClr="000000"/>
                </a:solidFill>
              </a:rPr>
            </a:br>
            <a:r>
              <a:rPr lang="pl-PL" sz="3100" dirty="0">
                <a:solidFill>
                  <a:sysClr val="windowText" lastClr="000000"/>
                </a:solidFill>
              </a:rPr>
              <a:t>życzymy Wam podejmowania skutecznych działań. </a:t>
            </a:r>
            <a:br>
              <a:rPr lang="pl-PL" sz="3100" dirty="0">
                <a:solidFill>
                  <a:sysClr val="windowText" lastClr="000000"/>
                </a:solidFill>
              </a:rPr>
            </a:br>
            <a:r>
              <a:rPr lang="pl-PL" sz="3100" dirty="0">
                <a:solidFill>
                  <a:sysClr val="windowText" lastClr="000000"/>
                </a:solidFill>
              </a:rPr>
              <a:t>Takich, które będą zgodne z prawem i przyczynią się do ochrony życia, zdrowia i godności wszystkich ludzi. </a:t>
            </a:r>
            <a:r>
              <a:rPr lang="pl-PL" sz="3600" dirty="0">
                <a:solidFill>
                  <a:sysClr val="windowText" lastClr="000000"/>
                </a:solidFill>
              </a:rPr>
              <a:t/>
            </a:r>
            <a:br>
              <a:rPr lang="pl-PL" sz="3600" dirty="0">
                <a:solidFill>
                  <a:sysClr val="windowText" lastClr="000000"/>
                </a:solidFill>
              </a:rPr>
            </a:br>
            <a:r>
              <a:rPr lang="pl-PL" sz="3600" dirty="0">
                <a:solidFill>
                  <a:sysClr val="windowText" lastClr="000000"/>
                </a:solidFill>
              </a:rPr>
              <a:t/>
            </a:r>
            <a:br>
              <a:rPr lang="pl-PL" sz="3600" dirty="0">
                <a:solidFill>
                  <a:sysClr val="windowText" lastClr="000000"/>
                </a:solidFill>
              </a:rPr>
            </a:br>
            <a:r>
              <a:rPr lang="pl-PL" sz="3600" dirty="0">
                <a:solidFill>
                  <a:sysClr val="windowText" lastClr="000000"/>
                </a:solidFill>
              </a:rPr>
              <a:t>                                            </a:t>
            </a:r>
            <a:r>
              <a:rPr lang="pl-PL" sz="2700" i="1" dirty="0"/>
              <a:t>Policyjni Pełnomocnicy ds. Ochrony Praw Człowieka</a:t>
            </a:r>
            <a:r>
              <a:rPr lang="pl-PL" sz="3600" dirty="0"/>
              <a:t/>
            </a:r>
            <a:br>
              <a:rPr lang="pl-PL" sz="3600" dirty="0"/>
            </a:br>
            <a:endParaRPr lang="pl-PL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xmlns="" id="{3FD93A06-BC46-4D00-B9E6-872FEB944EAB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xmlns="" id="{68EB6BE5-334E-40EC-B152-7DAF9AA95F2F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Obraz 9">
              <a:extLst>
                <a:ext uri="{FF2B5EF4-FFF2-40B4-BE49-F238E27FC236}">
                  <a16:creationId xmlns:a16="http://schemas.microsoft.com/office/drawing/2014/main" xmlns="" id="{8858A949-ADE4-4092-ADFE-9C9284A9E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3964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39" y="225945"/>
            <a:ext cx="1343889" cy="73689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76424"/>
          <a:stretch/>
        </p:blipFill>
        <p:spPr>
          <a:xfrm>
            <a:off x="0" y="0"/>
            <a:ext cx="12192000" cy="1548000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xmlns="" id="{B7C826E8-154C-4366-B143-241983DBD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718" y="2080004"/>
            <a:ext cx="10217265" cy="3268743"/>
          </a:xfrm>
        </p:spPr>
        <p:txBody>
          <a:bodyPr>
            <a:normAutofit fontScale="90000"/>
          </a:bodyPr>
          <a:lstStyle/>
          <a:p>
            <a:pPr lvl="0" algn="l"/>
            <a:r>
              <a:rPr lang="pl-PL" sz="1800" b="1" dirty="0">
                <a:latin typeface="+mn-lt"/>
              </a:rPr>
              <a:t>Prezentację opracowano na podstawie:</a:t>
            </a:r>
            <a:r>
              <a:rPr lang="pl-PL" sz="1400" dirty="0">
                <a:latin typeface="+mn-lt"/>
              </a:rPr>
              <a:t/>
            </a:r>
            <a:br>
              <a:rPr lang="pl-PL" sz="1400" dirty="0">
                <a:latin typeface="+mn-lt"/>
              </a:rPr>
            </a:br>
            <a:r>
              <a:rPr lang="pl-PL" sz="1400" dirty="0">
                <a:latin typeface="+mn-lt"/>
              </a:rPr>
              <a:t>- Raport dla Rządu Rzeczypospolitej Polskiej z wizyty Europejskiego Komitetu do spraw zapobiegania torturom oraz nieludzkiemu lub poniżającemu traktowaniu albo karaniu  (CPT) przeprowadzonej w Polsce w dniach 9-16 września 2019 r., Strasburg, 28 października 2020 r.,</a:t>
            </a:r>
            <a:br>
              <a:rPr lang="pl-PL" sz="1400" dirty="0">
                <a:latin typeface="+mn-lt"/>
              </a:rPr>
            </a:br>
            <a:r>
              <a:rPr lang="pl-PL" sz="1400" dirty="0">
                <a:latin typeface="+mn-lt"/>
              </a:rPr>
              <a:t>- Europejska konwencja o zapobieganiu torturom oraz nieludzkiemu lub poniżającemu traktowaniu albo karaniu (Dz.U. z 1995 r. Nr 46, poz. 238  ze zm.),</a:t>
            </a:r>
            <a:br>
              <a:rPr lang="pl-PL" sz="1400" dirty="0">
                <a:latin typeface="+mn-lt"/>
              </a:rPr>
            </a:br>
            <a:r>
              <a:rPr lang="pl-PL" sz="1400" dirty="0">
                <a:latin typeface="+mn-lt"/>
              </a:rPr>
              <a:t>- Zb. Hołda, Europejski Komitet Zapobiegania Torturom (z problematyki instytucji kontrolnych w obszarze Rady Europy), UMCS  2008.,</a:t>
            </a:r>
            <a:br>
              <a:rPr lang="pl-PL" sz="1400" dirty="0">
                <a:latin typeface="+mn-lt"/>
              </a:rPr>
            </a:br>
            <a:r>
              <a:rPr lang="pl-PL" sz="1400" dirty="0">
                <a:latin typeface="+mn-lt"/>
              </a:rPr>
              <a:t>- A. </a:t>
            </a:r>
            <a:r>
              <a:rPr lang="pl-PL" sz="1400" dirty="0" err="1">
                <a:latin typeface="+mn-lt"/>
              </a:rPr>
              <a:t>Kremplewski</a:t>
            </a:r>
            <a:r>
              <a:rPr lang="pl-PL" sz="1400" dirty="0">
                <a:latin typeface="+mn-lt"/>
              </a:rPr>
              <a:t>, Europejska Konwencja o Zapobieganiu Torturom – nowy mechanizm ochrony praw człowieka, www.webfabrika.com.pl.,</a:t>
            </a:r>
            <a:br>
              <a:rPr lang="pl-PL" sz="1400" dirty="0">
                <a:latin typeface="+mn-lt"/>
              </a:rPr>
            </a:br>
            <a:r>
              <a:rPr lang="pl-PL" sz="1400" dirty="0">
                <a:latin typeface="+mn-lt"/>
              </a:rPr>
              <a:t>- www.gov.pl,</a:t>
            </a:r>
            <a:br>
              <a:rPr lang="pl-PL" sz="1400" dirty="0">
                <a:latin typeface="+mn-lt"/>
              </a:rPr>
            </a:br>
            <a:r>
              <a:rPr lang="pl-PL" sz="1400" dirty="0">
                <a:latin typeface="+mn-lt"/>
              </a:rPr>
              <a:t>- www.senat.gov.pl,</a:t>
            </a:r>
            <a:br>
              <a:rPr lang="pl-PL" sz="1400" dirty="0">
                <a:latin typeface="+mn-lt"/>
              </a:rPr>
            </a:br>
            <a:r>
              <a:rPr lang="pl-PL" sz="1400" dirty="0">
                <a:latin typeface="+mn-lt"/>
              </a:rPr>
              <a:t>- www.coe.int.pl,</a:t>
            </a:r>
            <a:br>
              <a:rPr lang="pl-PL" sz="1400" dirty="0">
                <a:latin typeface="+mn-lt"/>
              </a:rPr>
            </a:br>
            <a:r>
              <a:rPr lang="pl-PL" sz="1400" dirty="0">
                <a:latin typeface="+mn-lt"/>
              </a:rPr>
              <a:t>- www.rpo.gov.pl,</a:t>
            </a:r>
            <a:br>
              <a:rPr lang="pl-PL" sz="1400" dirty="0">
                <a:latin typeface="+mn-lt"/>
              </a:rPr>
            </a:br>
            <a:r>
              <a:rPr lang="pl-PL" sz="1400" dirty="0">
                <a:latin typeface="+mn-lt"/>
              </a:rPr>
              <a:t>- www.wikipedia.org,</a:t>
            </a:r>
            <a:br>
              <a:rPr lang="pl-PL" sz="1400" dirty="0">
                <a:latin typeface="+mn-lt"/>
              </a:rPr>
            </a:br>
            <a:r>
              <a:rPr lang="pl-PL" sz="1400" dirty="0">
                <a:latin typeface="+mn-lt"/>
              </a:rPr>
              <a:t>- zbiór fotografii CSP w Legionowie.</a:t>
            </a:r>
            <a:br>
              <a:rPr lang="pl-PL" sz="1400" dirty="0">
                <a:latin typeface="+mn-lt"/>
              </a:rPr>
            </a:br>
            <a:endParaRPr lang="pl-PL" sz="4400" dirty="0"/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xmlns="" id="{AEE06C74-72DD-424F-80C1-56450440A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4489" y="5025892"/>
            <a:ext cx="10288385" cy="1143000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pl-PL" sz="1600" b="1" cap="none" dirty="0">
                <a:solidFill>
                  <a:sysClr val="windowText" lastClr="000000"/>
                </a:solidFill>
                <a:latin typeface="+mn-lt"/>
              </a:rPr>
              <a:t>Opracowali:</a:t>
            </a:r>
            <a:br>
              <a:rPr lang="pl-PL" sz="1600" b="1" cap="none" dirty="0">
                <a:solidFill>
                  <a:sysClr val="windowText" lastClr="000000"/>
                </a:solidFill>
                <a:latin typeface="+mn-lt"/>
              </a:rPr>
            </a:br>
            <a:r>
              <a:rPr lang="pl-PL" sz="1600" b="1" cap="none" dirty="0">
                <a:solidFill>
                  <a:sysClr val="windowText" lastClr="000000"/>
                </a:solidFill>
                <a:latin typeface="+mn-lt"/>
              </a:rPr>
              <a:t>podinsp. Dorota </a:t>
            </a:r>
            <a:r>
              <a:rPr lang="pl-PL" sz="1600" b="1" cap="none" dirty="0" err="1">
                <a:solidFill>
                  <a:sysClr val="windowText" lastClr="000000"/>
                </a:solidFill>
                <a:latin typeface="+mn-lt"/>
              </a:rPr>
              <a:t>Trzaskuś</a:t>
            </a:r>
            <a:r>
              <a:rPr lang="pl-PL" sz="1600" b="1" cap="none" dirty="0">
                <a:solidFill>
                  <a:sysClr val="windowText" lastClr="000000"/>
                </a:solidFill>
                <a:latin typeface="+mn-lt"/>
              </a:rPr>
              <a:t>, Szkoła Policji w Słupsku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pl-PL" sz="1600" b="1" cap="none" dirty="0">
                <a:solidFill>
                  <a:sysClr val="windowText" lastClr="000000"/>
                </a:solidFill>
                <a:latin typeface="+mn-lt"/>
              </a:rPr>
              <a:t>podinsp. Grzegorz Jankowski, Centrum Szkolenia Policji w Legionowie</a:t>
            </a:r>
            <a:br>
              <a:rPr lang="pl-PL" sz="1600" b="1" cap="none" dirty="0">
                <a:solidFill>
                  <a:sysClr val="windowText" lastClr="000000"/>
                </a:solidFill>
                <a:latin typeface="+mn-lt"/>
              </a:rPr>
            </a:br>
            <a:endParaRPr lang="pl-PL" sz="1600" b="1" cap="none" dirty="0">
              <a:solidFill>
                <a:sysClr val="windowText" lastClr="000000"/>
              </a:solidFill>
              <a:latin typeface="+mn-lt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pl-PL" sz="1600" b="1" cap="none" dirty="0">
                <a:solidFill>
                  <a:sysClr val="windowText" lastClr="000000"/>
                </a:solidFill>
                <a:latin typeface="+mn-lt"/>
              </a:rPr>
              <a:t>marzec 2021 r.</a:t>
            </a:r>
            <a:endParaRPr lang="pl-PL" sz="1600" cap="none" dirty="0">
              <a:latin typeface="+mn-lt"/>
            </a:endParaRP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xmlns="" id="{6D6D3566-4DDC-445A-A00D-D514AE87709A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xmlns="" id="{5C2B6BAB-45F2-47AD-97AB-47EF221687E0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xmlns="" id="{1FC8B6C4-3F9B-4183-BCA4-C213A9867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9884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39" y="225945"/>
            <a:ext cx="1343889" cy="73689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4"/>
          <a:stretch/>
        </p:blipFill>
        <p:spPr>
          <a:xfrm>
            <a:off x="1" y="367"/>
            <a:ext cx="12191997" cy="1547633"/>
          </a:xfrm>
          <a:prstGeom prst="rect">
            <a:avLst/>
          </a:prstGeom>
        </p:spPr>
      </p:pic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1097280" y="2244745"/>
            <a:ext cx="9900458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/>
              <a:t>Międzynarodowa organizacja założona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5 maja 1949 r. </a:t>
            </a:r>
            <a:r>
              <a:rPr lang="pl-PL" dirty="0"/>
              <a:t>przez 10 państw europejskich.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/>
              <a:t>Obecnie liczy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47 członków </a:t>
            </a:r>
            <a:r>
              <a:rPr lang="pl-PL" dirty="0"/>
              <a:t>– wszystkie państwa europejskie, oprócz Białorusi, w tym wszystkie państwa Unii Europejskiej.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/>
              <a:t>Jednym z najważniejszych zadań Rady Europy </a:t>
            </a:r>
            <a:br>
              <a:rPr lang="pl-PL" dirty="0"/>
            </a:br>
            <a:r>
              <a:rPr lang="pl-PL" dirty="0"/>
              <a:t>jest ochrona praw człowieka.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/>
              <a:t>Stąd kojarzona jest z Europejską konwencją </a:t>
            </a:r>
            <a:br>
              <a:rPr lang="pl-PL" dirty="0"/>
            </a:br>
            <a:r>
              <a:rPr lang="pl-PL" dirty="0"/>
              <a:t>o ochronie praw człowieka i podstawowych wolności </a:t>
            </a:r>
            <a:br>
              <a:rPr lang="pl-PL" dirty="0"/>
            </a:br>
            <a:r>
              <a:rPr lang="pl-PL" dirty="0"/>
              <a:t>oraz Europejskim Trybunałem Praw Człowieka.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pl-PL" sz="2800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xmlns="" id="{832B0D10-36F3-441B-8C3B-160D7F3594AF}"/>
              </a:ext>
            </a:extLst>
          </p:cNvPr>
          <p:cNvGrpSpPr/>
          <p:nvPr/>
        </p:nvGrpSpPr>
        <p:grpSpPr>
          <a:xfrm>
            <a:off x="8639958" y="3888531"/>
            <a:ext cx="2801664" cy="2504945"/>
            <a:chOff x="8639958" y="3888531"/>
            <a:chExt cx="2801664" cy="2504945"/>
          </a:xfrm>
        </p:grpSpPr>
        <p:pic>
          <p:nvPicPr>
            <p:cNvPr id="12" name="Obraz 11" descr="C:\Users\Dorota\Desktop\materiały do CPT\mapa.jpg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39958" y="3888531"/>
              <a:ext cx="2801664" cy="2239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pole tekstowe 12"/>
            <p:cNvSpPr txBox="1"/>
            <p:nvPr/>
          </p:nvSpPr>
          <p:spPr>
            <a:xfrm>
              <a:off x="9393909" y="6116477"/>
              <a:ext cx="16038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</a:rPr>
                <a:t>Grafika: www.coe.int</a:t>
              </a:r>
            </a:p>
          </p:txBody>
        </p:sp>
      </p:grpSp>
      <p:sp>
        <p:nvSpPr>
          <p:cNvPr id="11" name="Tytuł 1"/>
          <p:cNvSpPr txBox="1">
            <a:spLocks/>
          </p:cNvSpPr>
          <p:nvPr/>
        </p:nvSpPr>
        <p:spPr>
          <a:xfrm>
            <a:off x="696686" y="225963"/>
            <a:ext cx="98189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Rada Europy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33A80DFD-7B8C-4CE8-B4E1-34408E88C633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xmlns="" id="{AD8A9787-6D9A-439E-80D3-725E0586EEF4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xmlns="" id="{B79E7D41-4966-41FF-9409-4D5691F3F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173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4"/>
          <a:stretch/>
        </p:blipFill>
        <p:spPr>
          <a:xfrm>
            <a:off x="1" y="367"/>
            <a:ext cx="12191997" cy="1547633"/>
          </a:xfrm>
          <a:prstGeom prst="rect">
            <a:avLst/>
          </a:prstGeom>
        </p:spPr>
      </p:pic>
      <p:sp>
        <p:nvSpPr>
          <p:cNvPr id="14" name="Tytuł 1"/>
          <p:cNvSpPr txBox="1">
            <a:spLocks/>
          </p:cNvSpPr>
          <p:nvPr/>
        </p:nvSpPr>
        <p:spPr>
          <a:xfrm>
            <a:off x="696686" y="225963"/>
            <a:ext cx="98189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Rada Europy – cel i działalność</a:t>
            </a:r>
          </a:p>
        </p:txBody>
      </p:sp>
      <p:sp>
        <p:nvSpPr>
          <p:cNvPr id="16" name="Symbol zastępczy zawartości 2"/>
          <p:cNvSpPr>
            <a:spLocks noGrp="1"/>
          </p:cNvSpPr>
          <p:nvPr>
            <p:ph idx="1"/>
          </p:nvPr>
        </p:nvSpPr>
        <p:spPr>
          <a:xfrm>
            <a:off x="812800" y="2289957"/>
            <a:ext cx="10342880" cy="4324157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</a:pPr>
            <a:r>
              <a:rPr lang="pl-PL" sz="2400" dirty="0"/>
              <a:t>Jej celem jest osiągnięcie większej jedności między wszystkimi członkami, </a:t>
            </a:r>
            <a:br>
              <a:rPr lang="pl-PL" sz="2400" dirty="0"/>
            </a:br>
            <a:r>
              <a:rPr lang="pl-PL" sz="2400" dirty="0"/>
              <a:t>aby chronić i wcielać w życie ideały i zasady stanowiące ich wspólne dziedzictwo oraz aby ułatwić  postęp ekonomiczny i społeczny.</a:t>
            </a:r>
          </a:p>
          <a:p>
            <a:pPr lvl="0">
              <a:lnSpc>
                <a:spcPct val="100000"/>
              </a:lnSpc>
            </a:pPr>
            <a:r>
              <a:rPr lang="pl-PL" sz="2400" dirty="0"/>
              <a:t> Działa m.in. na rzecz:</a:t>
            </a:r>
            <a:br>
              <a:rPr lang="pl-PL" sz="2400" dirty="0"/>
            </a:br>
            <a:r>
              <a:rPr lang="pl-PL" sz="2400" dirty="0"/>
              <a:t>    - wzmacniania praw człowieka, niedyskryminacji i walki </a:t>
            </a:r>
            <a:br>
              <a:rPr lang="pl-PL" sz="2400" dirty="0"/>
            </a:br>
            <a:r>
              <a:rPr lang="pl-PL" sz="2400" dirty="0"/>
              <a:t>      z rasizmem, 	</a:t>
            </a:r>
            <a:br>
              <a:rPr lang="pl-PL" sz="2400" dirty="0"/>
            </a:br>
            <a:r>
              <a:rPr lang="pl-PL" sz="2400" dirty="0"/>
              <a:t>    - podtrzymywania swobody wypowiedzi, równości płci, </a:t>
            </a:r>
            <a:br>
              <a:rPr lang="pl-PL" sz="2400" dirty="0"/>
            </a:br>
            <a:r>
              <a:rPr lang="pl-PL" sz="2400" dirty="0"/>
              <a:t>    - ochrony praw dzieci, </a:t>
            </a:r>
            <a:br>
              <a:rPr lang="pl-PL" sz="2400" dirty="0"/>
            </a:br>
            <a:r>
              <a:rPr lang="pl-PL" sz="2400" dirty="0"/>
              <a:t>    - ochrony różnorodności kulturowej, </a:t>
            </a:r>
            <a:br>
              <a:rPr lang="pl-PL" sz="2400" dirty="0"/>
            </a:br>
            <a:r>
              <a:rPr lang="pl-PL" sz="2400" dirty="0"/>
              <a:t>    - edukacji w zakresie praw człowieka i demokracji.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B8BE07CB-C77D-4BB3-A868-5C4AD860F416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xmlns="" id="{95E9379F-449F-47BB-BB16-A9FD0400F898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Obraz 9">
              <a:extLst>
                <a:ext uri="{FF2B5EF4-FFF2-40B4-BE49-F238E27FC236}">
                  <a16:creationId xmlns:a16="http://schemas.microsoft.com/office/drawing/2014/main" xmlns="" id="{09103276-A59B-40CC-9C60-76ADA5937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xmlns="" id="{DBFA4769-8020-460E-A08F-D89F7687759A}"/>
              </a:ext>
            </a:extLst>
          </p:cNvPr>
          <p:cNvGrpSpPr/>
          <p:nvPr/>
        </p:nvGrpSpPr>
        <p:grpSpPr>
          <a:xfrm>
            <a:off x="8400628" y="4048880"/>
            <a:ext cx="2672765" cy="2239708"/>
            <a:chOff x="8400628" y="4048880"/>
            <a:chExt cx="2672765" cy="2239708"/>
          </a:xfrm>
        </p:grpSpPr>
        <p:pic>
          <p:nvPicPr>
            <p:cNvPr id="17" name="Obraz 16" descr="https://www.coe.int/documents/5492562/12056293/flag.jpg/c5ad50b8-92db-4794-9ff0-3a9cc322461e?t=1435222840000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00628" y="4048880"/>
              <a:ext cx="2672765" cy="1962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xmlns="" id="{660A621D-02E9-406B-87D5-3F9863F01217}"/>
                </a:ext>
              </a:extLst>
            </p:cNvPr>
            <p:cNvSpPr txBox="1"/>
            <p:nvPr/>
          </p:nvSpPr>
          <p:spPr>
            <a:xfrm>
              <a:off x="9049221" y="6011589"/>
              <a:ext cx="16038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</a:rPr>
                <a:t>Grafika: www.coe.int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093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4"/>
          <a:stretch/>
        </p:blipFill>
        <p:spPr>
          <a:xfrm>
            <a:off x="1" y="367"/>
            <a:ext cx="12191997" cy="1547633"/>
          </a:xfrm>
          <a:prstGeom prst="rect">
            <a:avLst/>
          </a:prstGeom>
        </p:spPr>
      </p:pic>
      <p:sp>
        <p:nvSpPr>
          <p:cNvPr id="14" name="Tytuł 1"/>
          <p:cNvSpPr txBox="1">
            <a:spLocks/>
          </p:cNvSpPr>
          <p:nvPr/>
        </p:nvSpPr>
        <p:spPr>
          <a:xfrm>
            <a:off x="696686" y="225963"/>
            <a:ext cx="98189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Rada Europy – cel i działalność</a:t>
            </a:r>
          </a:p>
        </p:txBody>
      </p: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725714" y="1845733"/>
            <a:ext cx="10429966" cy="4324157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endParaRPr lang="pl-PL" sz="2400" dirty="0"/>
          </a:p>
          <a:p>
            <a:pPr lvl="0">
              <a:lnSpc>
                <a:spcPct val="100000"/>
              </a:lnSpc>
            </a:pPr>
            <a:r>
              <a:rPr lang="pl-PL" sz="2400" dirty="0"/>
              <a:t>Poprzez swoje działania doradcze i obserwatorskie pomaga zagwarantować      demokratyczne, wolne i rzetelne wybory na kontynencie. </a:t>
            </a:r>
          </a:p>
          <a:p>
            <a:pPr>
              <a:lnSpc>
                <a:spcPct val="100000"/>
              </a:lnSpc>
            </a:pPr>
            <a:r>
              <a:rPr lang="pl-PL" sz="2400" dirty="0"/>
              <a:t>Pomaga państwom członkowskim zwalczać </a:t>
            </a:r>
            <a:br>
              <a:rPr lang="pl-PL" sz="2400" dirty="0"/>
            </a:br>
            <a:r>
              <a:rPr lang="pl-PL" sz="2400" dirty="0"/>
              <a:t>korupcję i terroryzm. </a:t>
            </a:r>
          </a:p>
          <a:p>
            <a:pPr lvl="0">
              <a:lnSpc>
                <a:spcPct val="100000"/>
              </a:lnSpc>
            </a:pPr>
            <a:r>
              <a:rPr lang="pl-PL" sz="2400" dirty="0"/>
              <a:t>W zakres kompetencji Rady Europy </a:t>
            </a:r>
            <a:br>
              <a:rPr lang="pl-PL" sz="2400" dirty="0"/>
            </a:br>
            <a:r>
              <a:rPr lang="pl-PL" sz="2400" dirty="0"/>
              <a:t>nie wchodzą sprawy dotyczące obrony </a:t>
            </a:r>
            <a:br>
              <a:rPr lang="pl-PL" sz="2400" dirty="0"/>
            </a:br>
            <a:r>
              <a:rPr lang="pl-PL" sz="2400" dirty="0"/>
              <a:t>narodowej.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2400" dirty="0"/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2400" dirty="0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D9C0DFE7-1F54-48C9-807B-C9772FE685C0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xmlns="" id="{C30858A1-2F67-42B9-B347-6021C24CE1A7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xmlns="" id="{CC753F25-4ACE-4168-BF77-24FA7D59A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xmlns="" id="{A60A7090-E1E1-4C76-8157-4E2F29D1E073}"/>
              </a:ext>
            </a:extLst>
          </p:cNvPr>
          <p:cNvGrpSpPr/>
          <p:nvPr/>
        </p:nvGrpSpPr>
        <p:grpSpPr>
          <a:xfrm>
            <a:off x="7563372" y="3858126"/>
            <a:ext cx="3390768" cy="2417586"/>
            <a:chOff x="7563372" y="3858126"/>
            <a:chExt cx="3390768" cy="2417586"/>
          </a:xfrm>
        </p:grpSpPr>
        <p:pic>
          <p:nvPicPr>
            <p:cNvPr id="11" name="Obraz 10" descr="https://www.coe.int/documents/5492562/12056311/The%20Palais%20de%20l'Europe%205/b601c4dc-4208-48ff-81f4-9f25a6e6b47c?version=1.0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3372" y="3858126"/>
              <a:ext cx="3390768" cy="21321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xmlns="" id="{DBE19F2C-250E-4BCC-8FE0-C0714D79FC80}"/>
                </a:ext>
              </a:extLst>
            </p:cNvPr>
            <p:cNvSpPr txBox="1"/>
            <p:nvPr/>
          </p:nvSpPr>
          <p:spPr>
            <a:xfrm>
              <a:off x="8456841" y="5998713"/>
              <a:ext cx="16038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</a:rPr>
                <a:t>Grafika: www.coe.int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093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4"/>
          <a:stretch/>
        </p:blipFill>
        <p:spPr>
          <a:xfrm>
            <a:off x="1" y="367"/>
            <a:ext cx="12191997" cy="1547633"/>
          </a:xfrm>
          <a:prstGeom prst="rect">
            <a:avLst/>
          </a:prstGeom>
        </p:spPr>
      </p:pic>
      <p:sp>
        <p:nvSpPr>
          <p:cNvPr id="14" name="Tytuł 1"/>
          <p:cNvSpPr txBox="1">
            <a:spLocks/>
          </p:cNvSpPr>
          <p:nvPr/>
        </p:nvSpPr>
        <p:spPr>
          <a:xfrm>
            <a:off x="696686" y="225963"/>
            <a:ext cx="98189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Rada Europy – cel i działalność</a:t>
            </a:r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xmlns="" id="{E1566AD0-4EC0-4249-B8C9-5C5F374FC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51458"/>
            <a:ext cx="10058400" cy="432415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sz="2400" dirty="0"/>
              <a:t> Monitoruje postęp w państwach członkowskich osiągnięty w ww. sferach </a:t>
            </a:r>
            <a:br>
              <a:rPr lang="pl-PL" sz="2400" dirty="0"/>
            </a:br>
            <a:r>
              <a:rPr lang="pl-PL" sz="2400" dirty="0"/>
              <a:t>i tworzy zalecenia poprzez ciała monitorujące złożone z niezależnych ekspertów. Ciała monitorujące to m.in. </a:t>
            </a: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</a:rPr>
              <a:t>Europejski Komitet do spraw Zapobiegania Torturom (CPT)</a:t>
            </a:r>
            <a:r>
              <a:rPr lang="pl-PL" sz="2400" dirty="0"/>
              <a:t>, Grupa Państw przeciwko Korupcji (GRECO) </a:t>
            </a:r>
            <a:br>
              <a:rPr lang="pl-PL" sz="2400" dirty="0"/>
            </a:br>
            <a:r>
              <a:rPr lang="pl-PL" sz="2400" dirty="0"/>
              <a:t>czy Grupa Ekspertów do Działań przeciwko Handlowi Ludźmi (GRETA).</a:t>
            </a:r>
          </a:p>
          <a:p>
            <a:pPr lvl="0">
              <a:lnSpc>
                <a:spcPct val="100000"/>
              </a:lnSpc>
            </a:pPr>
            <a:r>
              <a:rPr lang="pl-PL" sz="2400" dirty="0"/>
              <a:t> Pod jej auspicjami zawarto ponad 200 umów </a:t>
            </a:r>
            <a:br>
              <a:rPr lang="pl-PL" sz="2400" dirty="0"/>
            </a:br>
            <a:r>
              <a:rPr lang="pl-PL" sz="2400" dirty="0"/>
              <a:t> międzynarodowych (tzw. Konwencji Europejskich </a:t>
            </a:r>
            <a:br>
              <a:rPr lang="pl-PL" sz="2400" dirty="0"/>
            </a:br>
            <a:r>
              <a:rPr lang="pl-PL" sz="2400" dirty="0"/>
              <a:t> lub układów częściowych) dotyczących ww. dziedzin.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2400" dirty="0"/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2400" dirty="0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xmlns="" id="{9CAF2FBA-134B-4A12-8259-E1EFBAF0C748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xmlns="" id="{41E6E737-B459-470E-8491-F95BB465580B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Obraz 8">
              <a:extLst>
                <a:ext uri="{FF2B5EF4-FFF2-40B4-BE49-F238E27FC236}">
                  <a16:creationId xmlns:a16="http://schemas.microsoft.com/office/drawing/2014/main" xmlns="" id="{4E08237F-C4D6-4AFC-9962-9B1FE1650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xmlns="" id="{84C41BEF-70D6-44A2-9AA2-63AA89CD9638}"/>
              </a:ext>
            </a:extLst>
          </p:cNvPr>
          <p:cNvGrpSpPr/>
          <p:nvPr/>
        </p:nvGrpSpPr>
        <p:grpSpPr>
          <a:xfrm>
            <a:off x="8271773" y="4205926"/>
            <a:ext cx="3154023" cy="2266712"/>
            <a:chOff x="8271773" y="4205926"/>
            <a:chExt cx="3154023" cy="2266712"/>
          </a:xfrm>
        </p:grpSpPr>
        <p:pic>
          <p:nvPicPr>
            <p:cNvPr id="16" name="Obraz 15" descr="https://www.coe.int/documents/5492562/12056311/The%20Palais%20de%20l'Europe%207/568280a6-924d-489b-89a1-c89cb25420e7?version=1.0">
              <a:extLst>
                <a:ext uri="{FF2B5EF4-FFF2-40B4-BE49-F238E27FC236}">
                  <a16:creationId xmlns:a16="http://schemas.microsoft.com/office/drawing/2014/main" xmlns="" id="{D65DEC01-A82D-4576-A180-417EBC45FAC7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1773" y="4205926"/>
              <a:ext cx="3154023" cy="1978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xmlns="" id="{3C81569F-4229-4916-AB94-E9468FB40C78}"/>
                </a:ext>
              </a:extLst>
            </p:cNvPr>
            <p:cNvSpPr txBox="1"/>
            <p:nvPr/>
          </p:nvSpPr>
          <p:spPr>
            <a:xfrm>
              <a:off x="9194260" y="6195639"/>
              <a:ext cx="16038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</a:rPr>
                <a:t>Grafika: www.coe.int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181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4"/>
          <a:stretch/>
        </p:blipFill>
        <p:spPr>
          <a:xfrm>
            <a:off x="1" y="367"/>
            <a:ext cx="12191997" cy="1547633"/>
          </a:xfrm>
          <a:prstGeom prst="rect">
            <a:avLst/>
          </a:prstGeom>
        </p:spPr>
      </p:pic>
      <p:sp>
        <p:nvSpPr>
          <p:cNvPr id="14" name="Tytuł 1"/>
          <p:cNvSpPr txBox="1">
            <a:spLocks/>
          </p:cNvSpPr>
          <p:nvPr/>
        </p:nvSpPr>
        <p:spPr>
          <a:xfrm>
            <a:off x="696686" y="225963"/>
            <a:ext cx="98189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Polska w Radzie Europy 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xmlns="" id="{9A1D9A70-F51E-45A9-96A8-11E63E456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618" y="2533843"/>
            <a:ext cx="6706211" cy="432415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sz="2400" dirty="0"/>
              <a:t>W dniu </a:t>
            </a: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</a:rPr>
              <a:t>26 listopada 1991 r.</a:t>
            </a:r>
            <a:r>
              <a:rPr lang="pl-PL" sz="2400" dirty="0"/>
              <a:t>, na mocy uchwały Sejmu, Polska stała się pełnoprawnym  członkiem Rady Europy.</a:t>
            </a:r>
          </a:p>
          <a:p>
            <a:pPr algn="just">
              <a:lnSpc>
                <a:spcPct val="100000"/>
              </a:lnSpc>
            </a:pPr>
            <a:r>
              <a:rPr lang="pl-PL" sz="2400" dirty="0"/>
              <a:t>Sejm stwierdził, że będzie stać na straży </a:t>
            </a:r>
            <a:br>
              <a:rPr lang="pl-PL" sz="2400" dirty="0"/>
            </a:br>
            <a:r>
              <a:rPr lang="pl-PL" sz="2400" dirty="0"/>
              <a:t>demokracji, wolności i praw obywatelskich.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2400" dirty="0"/>
          </a:p>
        </p:txBody>
      </p:sp>
      <p:pic>
        <p:nvPicPr>
          <p:cNvPr id="10" name="Picture 2" descr="E:\flag-5823708_1920.jpg">
            <a:extLst>
              <a:ext uri="{FF2B5EF4-FFF2-40B4-BE49-F238E27FC236}">
                <a16:creationId xmlns:a16="http://schemas.microsoft.com/office/drawing/2014/main" xmlns="" id="{91E7DDD6-4DF2-4CA7-B894-A257468D5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455" y="3694050"/>
            <a:ext cx="3576818" cy="236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xmlns="" id="{ED0ED393-A1CB-444C-9502-239F6BAFAD0E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xmlns="" id="{BBB16D0A-2DD7-45DC-8686-2252D52B43F5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xmlns="" id="{09C0C3A6-4BB0-4A46-B780-D0C5237C0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596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4"/>
          <a:stretch/>
        </p:blipFill>
        <p:spPr>
          <a:xfrm>
            <a:off x="1" y="367"/>
            <a:ext cx="12191997" cy="1547633"/>
          </a:xfrm>
          <a:prstGeom prst="rect">
            <a:avLst/>
          </a:prstGeom>
        </p:spPr>
      </p:pic>
      <p:sp>
        <p:nvSpPr>
          <p:cNvPr id="14" name="Tytuł 1"/>
          <p:cNvSpPr txBox="1">
            <a:spLocks/>
          </p:cNvSpPr>
          <p:nvPr/>
        </p:nvSpPr>
        <p:spPr>
          <a:xfrm>
            <a:off x="696686" y="225963"/>
            <a:ext cx="98189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dirty="0">
                <a:solidFill>
                  <a:schemeClr val="bg1"/>
                </a:solidFill>
                <a:ea typeface="+mj-ea"/>
                <a:cs typeface="+mj-cs"/>
              </a:rPr>
              <a:t>Rada Europy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dirty="0">
                <a:solidFill>
                  <a:schemeClr val="bg1"/>
                </a:solidFill>
                <a:ea typeface="+mj-ea"/>
                <a:cs typeface="+mj-cs"/>
              </a:rPr>
              <a:t>a</a:t>
            </a: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Rada Europejska i Rada Unii Europejskiej </a:t>
            </a:r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xmlns="" id="{A87F0F98-0418-41AE-8C53-40FEC6C65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944409"/>
            <a:ext cx="10058399" cy="4324157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</a:pPr>
            <a:r>
              <a:rPr lang="pl-PL" sz="2200" b="1" dirty="0">
                <a:solidFill>
                  <a:schemeClr val="accent5">
                    <a:lumMod val="75000"/>
                  </a:schemeClr>
                </a:solidFill>
              </a:rPr>
              <a:t>Rada Europy </a:t>
            </a:r>
            <a:r>
              <a:rPr lang="pl-PL" sz="2200" dirty="0"/>
              <a:t>jest organizacją międzynarodową skupiającą się przede wszystkim </a:t>
            </a:r>
            <a:br>
              <a:rPr lang="pl-PL" sz="2200" dirty="0"/>
            </a:br>
            <a:r>
              <a:rPr lang="pl-PL" sz="2200" dirty="0"/>
              <a:t>na kwestii przestrzegania praw człowieka, rozwoju demokracji i sprawach społecznych. </a:t>
            </a:r>
          </a:p>
          <a:p>
            <a:pPr marL="0" lvl="0" indent="0" algn="ctr">
              <a:lnSpc>
                <a:spcPct val="100000"/>
              </a:lnSpc>
              <a:buNone/>
            </a:pPr>
            <a:endParaRPr lang="pl-PL" sz="1100" dirty="0"/>
          </a:p>
          <a:p>
            <a:pPr algn="just">
              <a:lnSpc>
                <a:spcPct val="100000"/>
              </a:lnSpc>
            </a:pPr>
            <a:r>
              <a:rPr lang="pl-PL" sz="2200" b="1" dirty="0">
                <a:solidFill>
                  <a:schemeClr val="accent5">
                    <a:lumMod val="75000"/>
                  </a:schemeClr>
                </a:solidFill>
              </a:rPr>
              <a:t>Rada Europejska </a:t>
            </a:r>
            <a:r>
              <a:rPr lang="pl-PL" sz="2200" dirty="0"/>
              <a:t>to instytucja </a:t>
            </a:r>
            <a:r>
              <a:rPr lang="pl-PL" sz="2200" b="1" dirty="0">
                <a:solidFill>
                  <a:schemeClr val="accent5">
                    <a:lumMod val="75000"/>
                  </a:schemeClr>
                </a:solidFill>
              </a:rPr>
              <a:t>Unii Europejskiej </a:t>
            </a:r>
            <a:r>
              <a:rPr lang="pl-PL" sz="2200" dirty="0"/>
              <a:t>o kluczowym znaczeniu politycznym,       która organizuje spotkania szefów państw lub szefów rządów państw członkowskich Unii Europejskiej w celu planowania polityki unijnej.</a:t>
            </a:r>
          </a:p>
          <a:p>
            <a:pPr algn="just">
              <a:lnSpc>
                <a:spcPct val="100000"/>
              </a:lnSpc>
            </a:pPr>
            <a:r>
              <a:rPr lang="pl-PL" sz="2200" b="1" dirty="0"/>
              <a:t> </a:t>
            </a:r>
            <a:r>
              <a:rPr lang="pl-PL" sz="2200" b="1" dirty="0">
                <a:solidFill>
                  <a:schemeClr val="accent5">
                    <a:lumMod val="75000"/>
                  </a:schemeClr>
                </a:solidFill>
              </a:rPr>
              <a:t>Rada Unii Europejskiej </a:t>
            </a:r>
            <a:r>
              <a:rPr lang="pl-PL" sz="2200" dirty="0"/>
              <a:t>to główny organ decyzyjny </a:t>
            </a:r>
            <a:r>
              <a:rPr lang="pl-PL" sz="2200" b="1" dirty="0">
                <a:solidFill>
                  <a:schemeClr val="accent5">
                    <a:lumMod val="75000"/>
                  </a:schemeClr>
                </a:solidFill>
              </a:rPr>
              <a:t>Unii Europejskiej </a:t>
            </a:r>
            <a:r>
              <a:rPr lang="pl-PL" sz="2200" dirty="0"/>
              <a:t>zajmujący się </a:t>
            </a:r>
            <a:br>
              <a:rPr lang="pl-PL" sz="2200" dirty="0"/>
            </a:br>
            <a:r>
              <a:rPr lang="pl-PL" sz="2200" dirty="0"/>
              <a:t> uchwalaniem m.in. rozporządzeń, dyrektyw, decyzji, które następnie są   </a:t>
            </a:r>
            <a:br>
              <a:rPr lang="pl-PL" sz="2200" dirty="0"/>
            </a:br>
            <a:r>
              <a:rPr lang="pl-PL" sz="2200" dirty="0"/>
              <a:t> implementowane lub bezpośrednio stosowane w krajach członkowskich.</a:t>
            </a:r>
          </a:p>
        </p:txBody>
      </p: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xmlns="" id="{C1AA9336-2CC0-4CF8-B6D1-EDEEEEED0948}"/>
              </a:ext>
            </a:extLst>
          </p:cNvPr>
          <p:cNvCxnSpPr/>
          <p:nvPr/>
        </p:nvCxnSpPr>
        <p:spPr>
          <a:xfrm>
            <a:off x="5397910" y="3116826"/>
            <a:ext cx="1632155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upa 6">
            <a:extLst>
              <a:ext uri="{FF2B5EF4-FFF2-40B4-BE49-F238E27FC236}">
                <a16:creationId xmlns:a16="http://schemas.microsoft.com/office/drawing/2014/main" xmlns="" id="{2B31FC2E-468E-43B4-AE0A-A26D4E3FB88C}"/>
              </a:ext>
            </a:extLst>
          </p:cNvPr>
          <p:cNvGrpSpPr/>
          <p:nvPr/>
        </p:nvGrpSpPr>
        <p:grpSpPr>
          <a:xfrm>
            <a:off x="5606143" y="6381534"/>
            <a:ext cx="1382381" cy="365125"/>
            <a:chOff x="316523" y="541606"/>
            <a:chExt cx="2961249" cy="731520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xmlns="" id="{2826F702-D758-4731-A156-D7825F39058D}"/>
                </a:ext>
              </a:extLst>
            </p:cNvPr>
            <p:cNvSpPr/>
            <p:nvPr/>
          </p:nvSpPr>
          <p:spPr>
            <a:xfrm>
              <a:off x="316523" y="541606"/>
              <a:ext cx="2961249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Obraz 8">
              <a:extLst>
                <a:ext uri="{FF2B5EF4-FFF2-40B4-BE49-F238E27FC236}">
                  <a16:creationId xmlns:a16="http://schemas.microsoft.com/office/drawing/2014/main" xmlns="" id="{6431C477-C5D0-44AF-8D37-3958E490A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" y="594394"/>
              <a:ext cx="2571529" cy="643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845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2170</TotalTime>
  <Words>881</Words>
  <Application>Microsoft Office PowerPoint</Application>
  <PresentationFormat>Niestandardowy</PresentationFormat>
  <Paragraphs>160</Paragraphs>
  <Slides>35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Motyw pakietu Office</vt:lpstr>
      <vt:lpstr>Prezentacja programu PowerPoint</vt:lpstr>
      <vt:lpstr>Prezentacja programu PowerPoint</vt:lpstr>
      <vt:lpstr>Rada Europy  Podstawowe informacje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Europejska konwencja o zapobieganiu torturom oraz nieludzkiemu lub poniżającemu traktowaniu albo karaniu  Podstawowe informacje</vt:lpstr>
      <vt:lpstr>Prezentacja programu PowerPoint</vt:lpstr>
      <vt:lpstr>Prezentacja programu PowerPoint</vt:lpstr>
      <vt:lpstr>Europejski Komitet do Spraw Zapobiegania Torturom oraz Nieludzkiemu lub Poniżającemu Traktowaniu albo Karaniu (CPT)  Podstawowe informacje</vt:lpstr>
      <vt:lpstr>Prezentacja programu PowerPoint</vt:lpstr>
      <vt:lpstr>Prezentacja programu PowerPoint</vt:lpstr>
      <vt:lpstr>Prezentacja programu PowerPoint</vt:lpstr>
      <vt:lpstr>Prezentacja programu PowerPoint</vt:lpstr>
      <vt:lpstr>Tortury  oraz nieludzkie lub poniżające traktowanie  albo karanie Wyjaśnienie podstawowych pojęć</vt:lpstr>
      <vt:lpstr>Prezentacja programu PowerPoint</vt:lpstr>
      <vt:lpstr>Prezentacja programu PowerPoint</vt:lpstr>
      <vt:lpstr>Prezentacja programu PowerPoint</vt:lpstr>
      <vt:lpstr>Prezentacja programu PowerPoint</vt:lpstr>
      <vt:lpstr>Raport dla Rządu Rzeczypospolitej Polskiej  z wizyty ad hoc  Europejskiego Komitetu do Spraw Zapobiegania Torturom oraz Nieludzkiemu lub Poniżającemu Traktowaniu albo Karaniu (CPT) Najważniejsze informacje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Szanowni Państwo,   życzymy Wam podejmowania skutecznych działań.  Takich, które będą zgodne z prawem i przyczynią się do ochrony życia, zdrowia i godności wszystkich ludzi.                                               Policyjni Pełnomocnicy ds. Ochrony Praw Człowieka </vt:lpstr>
      <vt:lpstr>Prezentację opracowano na podstawie: - Raport dla Rządu Rzeczypospolitej Polskiej z wizyty Europejskiego Komitetu do spraw zapobiegania torturom oraz nieludzkiemu lub poniżającemu traktowaniu albo karaniu  (CPT) przeprowadzonej w Polsce w dniach 9-16 września 2019 r., Strasburg, 28 października 2020 r., - Europejska konwencja o zapobieganiu torturom oraz nieludzkiemu lub poniżającemu traktowaniu albo karaniu (Dz.U. z 1995 r. Nr 46, poz. 238  ze zm.), - Zb. Hołda, Europejski Komitet Zapobiegania Torturom (z problematyki instytucji kontrolnych w obszarze Rady Europy), UMCS  2008., - A. Kremplewski, Europejska Konwencja o Zapobieganiu Torturom – nowy mechanizm ochrony praw człowieka, www.webfabrika.com.pl., - www.gov.pl, - www.senat.gov.pl, - www.coe.int.pl, - www.rpo.gov.pl, - www.wikipedia.org, - zbiór fotografii CSP w Legionowie.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 Europy</dc:title>
  <dc:creator>Windows User</dc:creator>
  <cp:lastModifiedBy>Dorota Trzaskuś</cp:lastModifiedBy>
  <cp:revision>272</cp:revision>
  <dcterms:created xsi:type="dcterms:W3CDTF">2021-02-09T06:41:18Z</dcterms:created>
  <dcterms:modified xsi:type="dcterms:W3CDTF">2021-03-10T12:27:33Z</dcterms:modified>
</cp:coreProperties>
</file>