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4630400" cy="8229600"/>
  <p:notesSz cx="8229600" cy="14630400"/>
  <p:embeddedFontLst>
    <p:embeddedFont>
      <p:font typeface="Trebuchet MS" pitchFamily="34" charset="0"/>
      <p:regular r:id="rId21"/>
      <p:bold r:id="rId22"/>
      <p:italic r:id="rId23"/>
      <p:boldItalic r:id="rId24"/>
    </p:embeddedFont>
    <p:embeddedFont>
      <p:font typeface="Georgia" pitchFamily="18" charset="0"/>
      <p:regular r:id="rId25"/>
      <p:bold r:id="rId26"/>
      <p:italic r:id="rId27"/>
      <p:bold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Outfit Extra Bold" charset="0"/>
      <p:regular r:id="rId33"/>
    </p:embeddedFont>
    <p:embeddedFont>
      <p:font typeface="Arimo" charset="0"/>
      <p:regular r:id="rId34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79" d="100"/>
          <a:sy n="79" d="100"/>
        </p:scale>
        <p:origin x="-1146" y="-54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8CDCE-693B-449D-B955-F677FD759138}" type="datetimeFigureOut">
              <a:rPr lang="pl-PL" smtClean="0"/>
              <a:t>24.11.2025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7670A-B65C-4ACC-B7B5-DC3E3B95C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734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8072" y="6063055"/>
            <a:ext cx="9019216" cy="1058543"/>
          </a:xfrm>
        </p:spPr>
        <p:txBody>
          <a:bodyPr>
            <a:normAutofit/>
          </a:bodyPr>
          <a:lstStyle>
            <a:lvl1pPr marL="0" indent="0" algn="l">
              <a:buNone/>
              <a:defRPr sz="3100">
                <a:solidFill>
                  <a:schemeClr val="tx2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8130" y="3758749"/>
            <a:ext cx="11480562" cy="2151800"/>
          </a:xfrm>
          <a:effectLst/>
        </p:spPr>
        <p:txBody>
          <a:bodyPr>
            <a:noAutofit/>
          </a:bodyPr>
          <a:lstStyle>
            <a:lvl1pPr marL="914354" indent="-653110" algn="l">
              <a:defRPr sz="77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0" y="877823"/>
            <a:ext cx="10241280" cy="416966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46013" y="451821"/>
            <a:ext cx="3291840" cy="6286007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18582" y="877823"/>
            <a:ext cx="7726859" cy="5873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828800" y="877824"/>
            <a:ext cx="10241280" cy="416966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112" y="2607178"/>
            <a:ext cx="9546666" cy="2908015"/>
          </a:xfrm>
          <a:effectLst/>
        </p:spPr>
        <p:txBody>
          <a:bodyPr anchor="b"/>
          <a:lstStyle>
            <a:lvl1pPr algn="r">
              <a:defRPr sz="6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901" y="5529013"/>
            <a:ext cx="9552790" cy="1002552"/>
          </a:xfrm>
        </p:spPr>
        <p:txBody>
          <a:bodyPr anchor="t"/>
          <a:lstStyle>
            <a:lvl1pPr marL="0" indent="0" algn="r">
              <a:buNone/>
              <a:defRPr sz="2900">
                <a:solidFill>
                  <a:schemeClr val="tx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28799" y="877823"/>
            <a:ext cx="5354726" cy="416966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432243" y="877824"/>
            <a:ext cx="5354726" cy="416966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77824"/>
            <a:ext cx="5354726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0315" y="1680392"/>
            <a:ext cx="5354726" cy="329184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5683" y="877824"/>
            <a:ext cx="5354726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marL="0" lvl="0" indent="0" algn="ctr" defTabSz="1306220" rtl="0" eaLnBrk="1" latinLnBrk="0" hangingPunct="1">
              <a:spcBef>
                <a:spcPct val="20000"/>
              </a:spcBef>
              <a:spcAft>
                <a:spcPts val="429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1678838"/>
            <a:ext cx="5354726" cy="329184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553" y="2651760"/>
            <a:ext cx="5817736" cy="1510192"/>
          </a:xfrm>
          <a:effectLst/>
        </p:spPr>
        <p:txBody>
          <a:bodyPr anchor="b">
            <a:noAutofit/>
          </a:bodyPr>
          <a:lstStyle>
            <a:lvl1pPr marL="326555" indent="-326555" algn="l">
              <a:defRPr sz="40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9625" y="877824"/>
            <a:ext cx="6427336" cy="5873676"/>
          </a:xfrm>
        </p:spPr>
        <p:txBody>
          <a:bodyPr anchor="ctr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0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1224" y="4197362"/>
            <a:ext cx="5421856" cy="2567422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0280" y="1371600"/>
            <a:ext cx="6583680" cy="375336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9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4619" y="1212583"/>
            <a:ext cx="5910582" cy="2595624"/>
          </a:xfrm>
        </p:spPr>
        <p:txBody>
          <a:bodyPr anchor="b"/>
          <a:lstStyle>
            <a:lvl1pPr marL="261244" indent="-261244">
              <a:buFont typeface="Georgia" pitchFamily="18" charset="0"/>
              <a:buChar char="*"/>
              <a:defRPr sz="23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629" y="5357305"/>
            <a:ext cx="10213661" cy="1371600"/>
          </a:xfrm>
        </p:spPr>
        <p:txBody>
          <a:bodyPr anchor="b">
            <a:noAutofit/>
          </a:bodyPr>
          <a:lstStyle>
            <a:lvl1pPr algn="l">
              <a:defRPr sz="6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26480"/>
            <a:ext cx="14630400" cy="21031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0" cy="6126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521965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69263" y="5246602"/>
            <a:ext cx="10420018" cy="1371600"/>
          </a:xfrm>
          <a:prstGeom prst="rect">
            <a:avLst/>
          </a:prstGeom>
          <a:effectLst/>
        </p:spPr>
        <p:txBody>
          <a:bodyPr vert="horz" lIns="130622" tIns="65311" rIns="130622" bIns="65311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78712"/>
            <a:ext cx="10241280" cy="4169664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75520" y="7406641"/>
            <a:ext cx="40233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1519" y="7406641"/>
            <a:ext cx="5364482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0" y="7406641"/>
            <a:ext cx="292608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457177" indent="-457177" algn="r" defTabSz="130622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6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6555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83732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75598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6746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85455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77321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80837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265551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9660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5046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pl-PL" sz="39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RA</a:t>
            </a:r>
            <a:r>
              <a:rPr lang="en-US" sz="39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ZEM </a:t>
            </a:r>
            <a:r>
              <a:rPr lang="en-US" sz="3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TWORZYMY ATMOSFERĘ. </a:t>
            </a:r>
            <a:r>
              <a:rPr lang="pl-PL" sz="39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/>
            </a:r>
            <a:br>
              <a:rPr lang="pl-PL" sz="39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</a:br>
            <a:r>
              <a:rPr lang="en-US" sz="39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KIBICUJ </a:t>
            </a:r>
            <a:r>
              <a:rPr lang="en-US" sz="3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Z KLASĄ!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89" y="4731036"/>
            <a:ext cx="75564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Prawdziwe kibicowanie to pasja, wspólnota i wsparcie dla swojej drużyny. Przekonaj się, jak stworzyć niesamowitą atmosferę na trybunach, zachowując szacunek i kulturę.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6280" y="492443"/>
            <a:ext cx="5050750" cy="559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Czynniki psychologiczne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16280" y="1123593"/>
            <a:ext cx="2238375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" y="1873448"/>
            <a:ext cx="6380559" cy="6380559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541181" y="1968579"/>
            <a:ext cx="89535" cy="89535"/>
          </a:xfrm>
          <a:prstGeom prst="roundRect">
            <a:avLst>
              <a:gd name="adj" fmla="val 510638"/>
            </a:avLst>
          </a:prstGeom>
          <a:solidFill>
            <a:srgbClr val="5E4CE6"/>
          </a:solidFill>
          <a:ln/>
        </p:spPr>
      </p:sp>
      <p:sp>
        <p:nvSpPr>
          <p:cNvPr id="6" name="Text 3"/>
          <p:cNvSpPr/>
          <p:nvPr/>
        </p:nvSpPr>
        <p:spPr>
          <a:xfrm>
            <a:off x="7809786" y="1873448"/>
            <a:ext cx="2558058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Potrzeba przynależności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809786" y="2332315"/>
            <a:ext cx="6111954" cy="859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Każdy człowiek, szczególnie w okresie dorastania, potrzebuje czuć się częścią grupy i być akceptowanym. Grupy pseudokibiców oferują szybką przynależność.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541181" y="3644979"/>
            <a:ext cx="89535" cy="89535"/>
          </a:xfrm>
          <a:prstGeom prst="roundRect">
            <a:avLst>
              <a:gd name="adj" fmla="val 510638"/>
            </a:avLst>
          </a:prstGeom>
          <a:solidFill>
            <a:srgbClr val="5E4CE6"/>
          </a:solidFill>
          <a:ln/>
        </p:spPr>
      </p:sp>
      <p:sp>
        <p:nvSpPr>
          <p:cNvPr id="9" name="Text 6"/>
          <p:cNvSpPr/>
          <p:nvPr/>
        </p:nvSpPr>
        <p:spPr>
          <a:xfrm>
            <a:off x="7809786" y="3549848"/>
            <a:ext cx="2259806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Poczucie siły w grupie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809786" y="4008715"/>
            <a:ext cx="6111954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Anonimowość w tłumie daje fałszywe poczucie bezkarności. Młodzi ludzie czują się silniejsi i bardziej odważni w grupie.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541181" y="5034915"/>
            <a:ext cx="89535" cy="89535"/>
          </a:xfrm>
          <a:prstGeom prst="roundRect">
            <a:avLst>
              <a:gd name="adj" fmla="val 510638"/>
            </a:avLst>
          </a:prstGeom>
          <a:solidFill>
            <a:srgbClr val="5E4CE6"/>
          </a:solidFill>
          <a:ln/>
        </p:spPr>
      </p:sp>
      <p:sp>
        <p:nvSpPr>
          <p:cNvPr id="12" name="Text 9"/>
          <p:cNvSpPr/>
          <p:nvPr/>
        </p:nvSpPr>
        <p:spPr>
          <a:xfrm>
            <a:off x="7809786" y="4939784"/>
            <a:ext cx="2587823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Poszukiwanie adrenaliny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809786" y="5398651"/>
            <a:ext cx="6111954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Silne emocje i poczucie ryzyka mogą być uzależniające. Młody organizm szuka ekscytujących doświadczeń.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541181" y="6424851"/>
            <a:ext cx="89535" cy="89535"/>
          </a:xfrm>
          <a:prstGeom prst="roundRect">
            <a:avLst>
              <a:gd name="adj" fmla="val 510638"/>
            </a:avLst>
          </a:prstGeom>
          <a:solidFill>
            <a:srgbClr val="5E4CE6"/>
          </a:solidFill>
          <a:ln/>
        </p:spPr>
      </p:sp>
      <p:sp>
        <p:nvSpPr>
          <p:cNvPr id="15" name="Text 12"/>
          <p:cNvSpPr/>
          <p:nvPr/>
        </p:nvSpPr>
        <p:spPr>
          <a:xfrm>
            <a:off x="7809786" y="6329720"/>
            <a:ext cx="2238375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Presja rówieśnicza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809786" y="6788587"/>
            <a:ext cx="6111954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Chęć zaimpresjonowania kolegów, obawa przed odrzuceniem lub wyśmianiem za odmowę udziału w niebezpiecznych działaniach.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8529"/>
            <a:ext cx="80255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Czynniki społeczne i środowiskowe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679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75717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3867864"/>
            <a:ext cx="26540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Nuda i brak alternatyw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2148" y="4297085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Brak pozytywnych możliwości spędzania wolnego czasu, </a:t>
            </a: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niedostatec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zn</a:t>
            </a: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a 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oferta </a:t>
            </a: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zaj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ę</a:t>
            </a: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ć 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dla młodzieży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 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lokalnych społecznościach.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875717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38678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Problemy rodzinne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339715" y="4297085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Trudna sytuacja domowa, brak wsparcia rodziców, konflikty w rodzinie. Poszukiwanie "zastępczej rodziny" w grupie pseudokibiców.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875717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38678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Wpływ mediów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687282" y="4297085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Promowanie przemocy w filmach i grach, obecność pseudokibiców w mediach społecznościowych, fałszywy obraz "bohaterstwa chuligana".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793790" y="6087992"/>
            <a:ext cx="13042821" cy="32385"/>
          </a:xfrm>
          <a:prstGeom prst="rect">
            <a:avLst/>
          </a:prstGeom>
          <a:solidFill>
            <a:srgbClr val="2A2742">
              <a:alpha val="50000"/>
            </a:srgbClr>
          </a:solidFill>
          <a:ln/>
        </p:spPr>
      </p:sp>
      <p:sp>
        <p:nvSpPr>
          <p:cNvPr id="14" name="Text 9"/>
          <p:cNvSpPr/>
          <p:nvPr/>
        </p:nvSpPr>
        <p:spPr>
          <a:xfrm>
            <a:off x="793790" y="634353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24953"/>
            <a:ext cx="75564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To nie jest gra</a:t>
            </a:r>
            <a:endParaRPr lang="en-US" sz="7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063002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Działania pseudokibiców to nie "wybryki młodzieńcze" ani "zabawa". To poważne łamanie prawa, które niesie za sobą realne i długotrwałe konsekwencje – zarówno prawne, 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jak i 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życiowe.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437221"/>
            <a:ext cx="216920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Konsekwencje prawne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5255895"/>
            <a:ext cx="216920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Mandaty, zakazy stadionowe, wyroki sądowe.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941118" y="4437221"/>
            <a:ext cx="216920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Konsekwencje społeczne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941118" y="5255895"/>
            <a:ext cx="21692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Stygmatyzacja, problemy z zatrudnieniem,utrata reputacji.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602045" y="4437221"/>
            <a:ext cx="224956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Konsekwencje osobiste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1602045" y="5255895"/>
            <a:ext cx="224956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Trwałe urazy, trauma psychiczna, zniszczone relacje rodzinne.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2342" y="441603"/>
            <a:ext cx="11923990" cy="501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Ustawa z dn. 20.03.2009 r. o bezpieczeństwie imprez masowych</a:t>
            </a: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42342" y="1264563"/>
            <a:ext cx="13345716" cy="513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Ustawa reguluje zasady organizacji i uczestnictwa w imprezach masowych, w tym wydarzeniach sportowych. Określa ona jasno, jakie zachowania są zabronione i jakie przedmioty nie mogą być wnoszone na stadion</a:t>
            </a:r>
            <a:r>
              <a:rPr lang="en-US" sz="12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.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42342" y="1959054"/>
            <a:ext cx="13345716" cy="1227773"/>
          </a:xfrm>
          <a:prstGeom prst="roundRect">
            <a:avLst>
              <a:gd name="adj" fmla="val 5494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65202" y="1981914"/>
            <a:ext cx="642342" cy="1182053"/>
          </a:xfrm>
          <a:prstGeom prst="roundRect">
            <a:avLst>
              <a:gd name="adj" fmla="val 6230"/>
            </a:avLst>
          </a:prstGeom>
          <a:solidFill>
            <a:srgbClr val="E9E6FA"/>
          </a:solidFill>
          <a:ln/>
        </p:spPr>
      </p:sp>
      <p:sp>
        <p:nvSpPr>
          <p:cNvPr id="6" name="Text 4"/>
          <p:cNvSpPr/>
          <p:nvPr/>
        </p:nvSpPr>
        <p:spPr>
          <a:xfrm>
            <a:off x="862132" y="2422327"/>
            <a:ext cx="240863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1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468041" y="2142411"/>
            <a:ext cx="2524244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Definicja imprezy masowej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468041" y="2489597"/>
            <a:ext cx="12336661" cy="513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Ustawa definiuje, czym jest impreza masowa i jakie wydarzenia podlegają jej regulacjom. Obejmuje mecze piłkarskie, zawody sportowe </a:t>
            </a:r>
            <a: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i 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inne wydarzenia z udziałem dużej liczby widzów.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642342" y="3347323"/>
            <a:ext cx="13345716" cy="970836"/>
          </a:xfrm>
          <a:prstGeom prst="roundRect">
            <a:avLst>
              <a:gd name="adj" fmla="val 6948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665202" y="3370183"/>
            <a:ext cx="642342" cy="925116"/>
          </a:xfrm>
          <a:prstGeom prst="roundRect">
            <a:avLst>
              <a:gd name="adj" fmla="val 6230"/>
            </a:avLst>
          </a:prstGeom>
          <a:solidFill>
            <a:srgbClr val="E9E6FA"/>
          </a:solidFill>
          <a:ln/>
        </p:spPr>
      </p:sp>
      <p:sp>
        <p:nvSpPr>
          <p:cNvPr id="11" name="Text 9"/>
          <p:cNvSpPr/>
          <p:nvPr/>
        </p:nvSpPr>
        <p:spPr>
          <a:xfrm>
            <a:off x="862132" y="3682127"/>
            <a:ext cx="240863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2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468041" y="3530679"/>
            <a:ext cx="2223730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Zasady bezpieczeństwa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468041" y="3877866"/>
            <a:ext cx="12336661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Określa obowiązki organizatorów dotyczące zabezpieczenia wydarzenia, monitoringu, służb porządkowych i współpracy z Policją.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642342" y="4478655"/>
            <a:ext cx="13345716" cy="970836"/>
          </a:xfrm>
          <a:prstGeom prst="roundRect">
            <a:avLst>
              <a:gd name="adj" fmla="val 6948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665202" y="4501515"/>
            <a:ext cx="642342" cy="925116"/>
          </a:xfrm>
          <a:prstGeom prst="roundRect">
            <a:avLst>
              <a:gd name="adj" fmla="val 6230"/>
            </a:avLst>
          </a:prstGeom>
          <a:solidFill>
            <a:srgbClr val="E9E6FA"/>
          </a:solidFill>
          <a:ln/>
        </p:spPr>
      </p:sp>
      <p:sp>
        <p:nvSpPr>
          <p:cNvPr id="16" name="Text 14"/>
          <p:cNvSpPr/>
          <p:nvPr/>
        </p:nvSpPr>
        <p:spPr>
          <a:xfrm>
            <a:off x="862132" y="4813459"/>
            <a:ext cx="240863" cy="301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3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468041" y="4662011"/>
            <a:ext cx="2202894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Zakazy dla uczestników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468041" y="5009198"/>
            <a:ext cx="12336661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Jasno wskazuje, czego </a:t>
            </a: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NIE WOLNO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wnosić na stadion i jakie zachowania są zabronione podczas imprezy masowej.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642342" y="5710383"/>
            <a:ext cx="13345716" cy="27623"/>
          </a:xfrm>
          <a:prstGeom prst="rect">
            <a:avLst/>
          </a:prstGeom>
          <a:solidFill>
            <a:srgbClr val="2A2742">
              <a:alpha val="50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642342" y="5978843"/>
            <a:ext cx="3435072" cy="250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Zabronione przedmioty na stadionie: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642342" y="6470571"/>
            <a:ext cx="13345716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Alkohol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– zakaz wnoszenia na terem imprezy masowej.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42342" y="6783705"/>
            <a:ext cx="13345716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Niebezpieczne narzędzia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– w tym broń oraz wszelkiego rodzaju przedmioty takie jak: noże, maczety, kastety, itp.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642342" y="7096839"/>
            <a:ext cx="13345716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Materiały pirotechniczne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– petardy, race, sztuczne ognie.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642342" y="7534394"/>
            <a:ext cx="13345716" cy="256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07" y="2617708"/>
            <a:ext cx="4990267" cy="299418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118657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Zakaz Stadionowy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6280190" y="1885950"/>
            <a:ext cx="37568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konsekwencjae złamania prawa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280190" y="2692122"/>
            <a:ext cx="33516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Czym jest zakaz stadionowy?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80190" y="3200638"/>
            <a:ext cx="3536156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To środek karny lub środek zabezpieczający stosowany przez sąd. Oznacza </a:t>
            </a:r>
            <a:r>
              <a:rPr lang="en-US" sz="1550" dirty="0">
                <a:solidFill>
                  <a:srgbClr val="FFFFFF"/>
                </a:solidFill>
                <a:highlight>
                  <a:srgbClr val="325F7B"/>
                </a:highlight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całkowity zakaz wstępu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na imprezy masowe – 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 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zależności od orzeczenia może dotyczyć meczów konkretnej drużyny lub wszystkich imprez sportowych w Polsce.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280190" y="5602010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10308074" y="2692122"/>
            <a:ext cx="34207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Za co można otrzymać zakaz?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0308074" y="3200638"/>
            <a:ext cx="35361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Wnoszenie niebezpiecznych przedmiotów (np: race, petardy, noże).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0308074" y="422267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Udział w bójce lub pobiciu.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0308074" y="4609624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Wtargnięcie na murawę lub inne miejsce zastrzeżone.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10308074" y="531411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Rzucanie przedmiotów w kierunku boiska.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10308074" y="6018609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Niszczenie mienia stadionowego.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10308074" y="65345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2579" y="688419"/>
            <a:ext cx="6451163" cy="494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Odpowiedzialność karna nieletnich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32579" y="1245870"/>
            <a:ext cx="3850124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MIT: "Nic mi nie zrobią, bo jestem nieletni"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32579" y="1730097"/>
            <a:ext cx="5456039" cy="681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FAKT</a:t>
            </a:r>
            <a:endParaRPr lang="en-US" sz="4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32579" y="2649260"/>
            <a:ext cx="13365242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Prawda jest inna – polskie prawo przewiduje konkretne konsekwencje dla nieletnich, którzy łamią prawo.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32579" y="3143369"/>
            <a:ext cx="13365242" cy="3548063"/>
          </a:xfrm>
          <a:prstGeom prst="roundRect">
            <a:avLst>
              <a:gd name="adj" fmla="val 1872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640199" y="3150989"/>
            <a:ext cx="4449961" cy="3532823"/>
          </a:xfrm>
          <a:prstGeom prst="roundRect">
            <a:avLst>
              <a:gd name="adj" fmla="val 1880"/>
            </a:avLst>
          </a:prstGeom>
          <a:solidFill>
            <a:srgbClr val="E9E6FA"/>
          </a:solidFill>
          <a:ln/>
        </p:spPr>
      </p:sp>
      <p:sp>
        <p:nvSpPr>
          <p:cNvPr id="8" name="Text 6"/>
          <p:cNvSpPr/>
          <p:nvPr/>
        </p:nvSpPr>
        <p:spPr>
          <a:xfrm>
            <a:off x="798314" y="3309104"/>
            <a:ext cx="4133731" cy="9882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W rozumieniu Ustawy z dn. 09.06.2022r. </a:t>
            </a:r>
            <a:r>
              <a:rPr lang="pl-PL" sz="16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/>
            </a:r>
            <a:br>
              <a:rPr lang="pl-PL" sz="16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</a:br>
            <a:r>
              <a:rPr lang="en-US" sz="16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o </a:t>
            </a: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wspieraniu i resocjalizacji </a:t>
            </a:r>
            <a:r>
              <a:rPr lang="en-US" sz="16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nieletnich, </a:t>
            </a: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nieletnim jest: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8314" y="4392097"/>
            <a:ext cx="4133731" cy="758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Osoba, która ukończyła 10 lat, ale nie osiągnęła pełnoletności w sprawach o demoralizacje.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0692" y="5150763"/>
            <a:ext cx="4133731" cy="505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Osoba, która ukończyła 13 lat, ale przed ukończeniem 17. roku życia </a:t>
            </a:r>
            <a:r>
              <a:rPr lang="en-US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popełniła</a:t>
            </a: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czyn </a:t>
            </a: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karalny</a:t>
            </a:r>
            <a:r>
              <a:rPr lang="en-US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.</a:t>
            </a:r>
            <a:endParaRPr lang="pl-PL" sz="1400" dirty="0" smtClean="0">
              <a:solidFill>
                <a:srgbClr val="2A2742"/>
              </a:solidFill>
              <a:latin typeface="Times New Roman" panose="02020603050405020304" pitchFamily="18" charset="0"/>
              <a:ea typeface="Arimo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1950"/>
              </a:lnSpc>
              <a:buSzPct val="10000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70416" y="5820082"/>
            <a:ext cx="4133731" cy="758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Osoba, która nie ukończyła 21 lat wobec,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której </a:t>
            </a: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wykonywane są środki wychowawcze, lecznicze </a:t>
            </a:r>
            <a:r>
              <a:rPr lang="en-US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lub </a:t>
            </a: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poprawcze.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090160" y="3150989"/>
            <a:ext cx="4449961" cy="3532823"/>
          </a:xfrm>
          <a:prstGeom prst="rect">
            <a:avLst/>
          </a:prstGeom>
          <a:solidFill>
            <a:srgbClr val="E9E6FA"/>
          </a:solidFill>
          <a:ln/>
        </p:spPr>
      </p:sp>
      <p:sp>
        <p:nvSpPr>
          <p:cNvPr id="13" name="Shape 11"/>
          <p:cNvSpPr/>
          <p:nvPr/>
        </p:nvSpPr>
        <p:spPr>
          <a:xfrm>
            <a:off x="5090160" y="3150989"/>
            <a:ext cx="22860" cy="3532823"/>
          </a:xfrm>
          <a:prstGeom prst="roundRect">
            <a:avLst>
              <a:gd name="adj" fmla="val 290562"/>
            </a:avLst>
          </a:prstGeom>
          <a:solidFill>
            <a:srgbClr val="BDB8DF"/>
          </a:solidFill>
          <a:ln/>
        </p:spPr>
      </p:sp>
      <p:sp>
        <p:nvSpPr>
          <p:cNvPr id="14" name="Text 12"/>
          <p:cNvSpPr/>
          <p:nvPr/>
        </p:nvSpPr>
        <p:spPr>
          <a:xfrm>
            <a:off x="5248275" y="3309104"/>
            <a:ext cx="1976795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Jaki sąd?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248275" y="3650933"/>
            <a:ext cx="4133731" cy="758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Nieletnich sądzi </a:t>
            </a:r>
            <a:r>
              <a:rPr lang="en-US" sz="14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Sąd Rodzinny</a:t>
            </a: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 który stosuje specjalne procedury i środki wychowawcze, ale nie oznacza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to </a:t>
            </a: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bezkarności.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9540121" y="3150989"/>
            <a:ext cx="4449961" cy="3532823"/>
          </a:xfrm>
          <a:prstGeom prst="rect">
            <a:avLst/>
          </a:prstGeom>
          <a:solidFill>
            <a:srgbClr val="E9E6FA"/>
          </a:solidFill>
          <a:ln/>
        </p:spPr>
      </p:sp>
      <p:sp>
        <p:nvSpPr>
          <p:cNvPr id="17" name="Shape 15"/>
          <p:cNvSpPr/>
          <p:nvPr/>
        </p:nvSpPr>
        <p:spPr>
          <a:xfrm>
            <a:off x="9540121" y="3150989"/>
            <a:ext cx="22860" cy="3532823"/>
          </a:xfrm>
          <a:prstGeom prst="roundRect">
            <a:avLst>
              <a:gd name="adj" fmla="val 290562"/>
            </a:avLst>
          </a:prstGeom>
          <a:solidFill>
            <a:srgbClr val="BDB8DF"/>
          </a:solidFill>
          <a:ln/>
        </p:spPr>
      </p:sp>
      <p:sp>
        <p:nvSpPr>
          <p:cNvPr id="18" name="Text 16"/>
          <p:cNvSpPr/>
          <p:nvPr/>
        </p:nvSpPr>
        <p:spPr>
          <a:xfrm>
            <a:off x="9698236" y="3309104"/>
            <a:ext cx="2944535" cy="247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Czy </a:t>
            </a:r>
            <a:r>
              <a:rPr lang="pl-PL" sz="1600" b="1" dirty="0" smtClean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nieletni odpowiada karnie?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698236" y="3650933"/>
            <a:ext cx="4133731" cy="758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Tak! Nieletni odpowiada za </a:t>
            </a:r>
            <a:r>
              <a:rPr lang="en-US" sz="14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czyn karalny</a:t>
            </a: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–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czyli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czyn </a:t>
            </a: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zabroniony przez ustawę jako:</a:t>
            </a:r>
          </a:p>
          <a:p>
            <a:pPr marL="285750" indent="-285750">
              <a:lnSpc>
                <a:spcPts val="195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przestępstwo </a:t>
            </a: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lub przestępstwo skarbowe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albo</a:t>
            </a:r>
          </a:p>
          <a:p>
            <a:pPr marL="285750" indent="-285750">
              <a:lnSpc>
                <a:spcPts val="1950"/>
              </a:lnSpc>
              <a:buFont typeface="Arial" pitchFamily="34" charset="0"/>
              <a:buChar char="•"/>
            </a:pP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wykroczenie </a:t>
            </a: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lub wykroczenie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skarbowe, np.  </a:t>
            </a:r>
          </a:p>
          <a:p>
            <a:pPr>
              <a:lnSpc>
                <a:spcPts val="1950"/>
              </a:lnSpc>
            </a:pP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a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rt. 124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kw.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- niszczenie </a:t>
            </a: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lub uszkadzanie cudzej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rzeczy,</a:t>
            </a:r>
          </a:p>
          <a:p>
            <a:pPr>
              <a:lnSpc>
                <a:spcPts val="1950"/>
              </a:lnSpc>
            </a:pP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art. 145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kw.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- zaśmiecanie </a:t>
            </a: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miejsc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publicznych,</a:t>
            </a:r>
          </a:p>
          <a:p>
            <a:pPr>
              <a:lnSpc>
                <a:spcPts val="1950"/>
              </a:lnSpc>
            </a:pP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art. 141 </a:t>
            </a: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kw. -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umieszczanie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 miejscu </a:t>
            </a: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ublicznym nieprzyzwoitych ogłoszeń, napisów </a:t>
            </a: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lub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rysunków </a:t>
            </a:r>
            <a:b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albo używanie </a:t>
            </a: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słów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nieprzyzwoitych</a:t>
            </a:r>
            <a:r>
              <a:rPr lang="pl-PL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Shape 18"/>
          <p:cNvSpPr/>
          <p:nvPr/>
        </p:nvSpPr>
        <p:spPr>
          <a:xfrm>
            <a:off x="632579" y="6869310"/>
            <a:ext cx="13365242" cy="840525"/>
          </a:xfrm>
          <a:prstGeom prst="roundRect">
            <a:avLst>
              <a:gd name="adj" fmla="val 9886"/>
            </a:avLst>
          </a:prstGeom>
          <a:solidFill>
            <a:srgbClr val="C3BCF6"/>
          </a:solidFill>
          <a:ln/>
        </p:spPr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94" y="7111484"/>
            <a:ext cx="197644" cy="158115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1146453" y="7066955"/>
            <a:ext cx="12579171" cy="474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Uwaga: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W wyjątkowych sytuacjach osoba, która ukończyła 14 lat i popełniła najcięższe przestępstwo (np. zabójstwo), </a:t>
            </a:r>
            <a:r>
              <a:rPr lang="pl-PL" sz="1600" dirty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m</a:t>
            </a:r>
            <a:r>
              <a:rPr lang="en-US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oże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odpowiadać jak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osoba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pl-PL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dorosła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przed sądem karnym.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94479"/>
            <a:ext cx="69414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Co może zrobić Sąd Rodzinny?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61139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Gdy nieletni popełnia czyn karalny, Sąd Rodzinny ma do dyspozycji szeroką gamę środków wychowawczych i poprawczych. Ich celem jest resocjalizacja młodego człowieka, ale mogą one znacząco wpłynąć na jego życie.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46971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Outfit Light" pitchFamily="34" charset="-122"/>
                <a:cs typeface="Times New Roman" panose="02020603050405020304" pitchFamily="18" charset="0"/>
              </a:rPr>
              <a:t>01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2784038"/>
            <a:ext cx="6422231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2928938"/>
            <a:ext cx="26162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Udzielenie upomnienia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35815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Najłagodniejszy środek – oficjalne nagana sądowa mająca charakter ostrzeżenia.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414379" y="246971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Outfit Light" pitchFamily="34" charset="-122"/>
                <a:cs typeface="Times New Roman" panose="02020603050405020304" pitchFamily="18" charset="0"/>
              </a:rPr>
              <a:t>02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414379" y="2784038"/>
            <a:ext cx="6422231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0" name="Text 8"/>
          <p:cNvSpPr/>
          <p:nvPr/>
        </p:nvSpPr>
        <p:spPr>
          <a:xfrm>
            <a:off x="7414379" y="2928938"/>
            <a:ext cx="51211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Zobowiązanie do określonego postępowania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414379" y="3358158"/>
            <a:ext cx="64222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Np. nakaz naprawienia szkody, wykonywania prac społecznych, uczęszczania 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na 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terapię czy uczestniczenia w programach edukacyjnych.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465796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Outfit Light" pitchFamily="34" charset="-122"/>
                <a:cs typeface="Times New Roman" panose="02020603050405020304" pitchFamily="18" charset="0"/>
              </a:rPr>
              <a:t>03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93790" y="4972288"/>
            <a:ext cx="6422231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117187"/>
            <a:ext cx="364843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Ustanowienie nadzoru kuratora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93790" y="554640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Kurator kontroluje postępowanie nieletniego, spotyka się z nim regularnie, </a:t>
            </a: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współpracuje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z 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rodziną i szkołą.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414379" y="4657963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Outfit Light" pitchFamily="34" charset="-122"/>
                <a:cs typeface="Times New Roman" panose="02020603050405020304" pitchFamily="18" charset="0"/>
              </a:rPr>
              <a:t>04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414379" y="4972288"/>
            <a:ext cx="6422231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8" name="Text 16"/>
          <p:cNvSpPr/>
          <p:nvPr/>
        </p:nvSpPr>
        <p:spPr>
          <a:xfrm>
            <a:off x="7414379" y="5117187"/>
            <a:ext cx="276165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Skierowanie do ośrodka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414379" y="5546408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Umieszczenie w młodzieżowym ośrodku wychowawczym lub zakładzie poprawczym – izolacja od środowiska na okres do 3 lat.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091446" y="6776799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Pamiętaj: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W skrajnych przypadkach, gdy nieletni po ukończeniu 14 lat popełnia najcięższe przestępstwo, może odpowiadać jak osoba dorosła przed sądem karnym i otrzymać karę więzienia.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793790" y="6553557"/>
            <a:ext cx="22860" cy="1081564"/>
          </a:xfrm>
          <a:prstGeom prst="rect">
            <a:avLst/>
          </a:prstGeom>
          <a:solidFill>
            <a:srgbClr val="5E4CE6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7578"/>
            <a:ext cx="77333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Przestępstwa w Kodeksie karnym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64449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Działania pseudokibiców nie są abstrakcyjnymi "wybrykami" – to konkretne przestępstwa wymienione w polskim Kodeksie karnym. 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550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Każde</a:t>
            </a: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z nich niesie za sobą określone kary.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02813"/>
            <a:ext cx="2213729" cy="221372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964549"/>
            <a:ext cx="29590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Udział w bójce lub pobiciu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393769"/>
            <a:ext cx="307467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Art. 158 k.k.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– Kara pozbawienia wolności do 3 lat. Jeśli w wyniku bójki ktoś doznał ciężkich obrażeń, kara może wynieść nawet do 10 lat.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2502813"/>
            <a:ext cx="2213729" cy="221372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16467" y="4964549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Zniszczenie mienia (Wandalizm)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116467" y="5703927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Art. 288 k.k.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– Kara pozbawienia wolności od 3 miesięcy do 5 lat. Dodatkowo obowiązek naprawienia szkody materialnej.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2502813"/>
            <a:ext cx="2213729" cy="221372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39144" y="49645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Groźba karalna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439144" y="5393769"/>
            <a:ext cx="307467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Art. 190 k.k.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– Kara pozbawienia wolności do 2 lat za grożenie innej osobie popełnieniem przestępstwa 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na 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jej szkodę lub szkodę osoby bliskiej.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2502813"/>
            <a:ext cx="2213848" cy="221384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61821" y="4964668"/>
            <a:ext cx="3074789" cy="930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Posługiwanie się niebezpiecznym narzędziem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0761821" y="5731217"/>
            <a:ext cx="30747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Posiadanie i używanie </a:t>
            </a: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maczety,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noża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 kastetu podczas imprezy masowej – okoliczność znacząco zaostrzająca karę za inne przestępstwa.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46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9324" y="366355"/>
            <a:ext cx="3622000" cy="416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32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Wybór należy do Ciebie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019324" y="982504"/>
            <a:ext cx="15240" cy="3947041"/>
          </a:xfrm>
          <a:prstGeom prst="roundRect">
            <a:avLst>
              <a:gd name="adj" fmla="val 367231"/>
            </a:avLst>
          </a:prstGeom>
          <a:solidFill>
            <a:srgbClr val="BDB8DF"/>
          </a:solidFill>
          <a:ln/>
        </p:spPr>
      </p:sp>
      <p:sp>
        <p:nvSpPr>
          <p:cNvPr id="5" name="Shape 2"/>
          <p:cNvSpPr/>
          <p:nvPr/>
        </p:nvSpPr>
        <p:spPr>
          <a:xfrm>
            <a:off x="6034564" y="982504"/>
            <a:ext cx="8078153" cy="1209080"/>
          </a:xfrm>
          <a:prstGeom prst="rect">
            <a:avLst/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167795" y="1123355"/>
            <a:ext cx="1665565" cy="208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Pasja ≠ Chuligaństwo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167795" y="1411367"/>
            <a:ext cx="7804071" cy="639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Prawdziwa pasja sportowa to coś zupełnie innego niż przemoc. Możesz kochać swoją drużynę, przeżywać każdy mecz i tworzyć niesamowitą atmosferę bez łamania prawa.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034564" y="2458045"/>
            <a:ext cx="8078153" cy="1209080"/>
          </a:xfrm>
          <a:prstGeom prst="rect">
            <a:avLst/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167795" y="2598896"/>
            <a:ext cx="3064073" cy="208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Twoja decyzja, Twoja odpowiedzialność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167795" y="2886908"/>
            <a:ext cx="7804071" cy="639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Nawet w grupie odpowiadasz za własne wybory. Nikt nie zmusi Cię do udziału w przemocy. </a:t>
            </a:r>
            <a: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4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Presja </a:t>
            </a: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rówieśnicza to nie usprawiedliwienie – to Ty decydujesz o swoim życiu.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034564" y="3933587"/>
            <a:ext cx="8078153" cy="995958"/>
          </a:xfrm>
          <a:prstGeom prst="rect">
            <a:avLst/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167795" y="4074438"/>
            <a:ext cx="3274100" cy="208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Kulturalny doping buduje, przemoc niszczy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167795" y="4362450"/>
            <a:ext cx="7804071" cy="426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Pozytywne kibicowanie tworzy niezapomniane wspomnienia, buduje wspólnotę i wspiera sportowców. Przemoc niszczy atmosferę, karze niewinnych i rujnuje życie wszystkim zaangażowanym.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019324" y="5145976"/>
            <a:ext cx="8078153" cy="24170"/>
          </a:xfrm>
          <a:prstGeom prst="rect">
            <a:avLst/>
          </a:prstGeom>
          <a:solidFill>
            <a:srgbClr val="2A2742">
              <a:alpha val="50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019324" y="5369838"/>
            <a:ext cx="8078153" cy="24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800"/>
              </a:lnSpc>
              <a:buNone/>
            </a:pPr>
            <a:r>
              <a:rPr lang="en-US" sz="66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KIBICUJ Z KLASĄ!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60458"/>
            <a:ext cx="78151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Z czym kojarzy Ci się kibicowanie?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77737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Kibicowanie to znacznie więcej niż samo oglądanie meczu. To przeżywanie emocji razem z tysiącami ludzi, którzy dzielą Twoją pasję. </a:t>
            </a:r>
            <a:r>
              <a:rPr lang="pl-PL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To </a:t>
            </a:r>
            <a:r>
              <a:rPr lang="en-US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wspólne świętowanie zwycięstw i wzajemne wsparcie w trudnych chwilach.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691533"/>
            <a:ext cx="4215289" cy="1476256"/>
          </a:xfrm>
          <a:prstGeom prst="roundRect">
            <a:avLst>
              <a:gd name="adj" fmla="val 5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99768" y="38416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Pasja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99768" y="4270891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Miłość do barw klubowych i sportu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07437" y="3635693"/>
            <a:ext cx="4215408" cy="1476256"/>
          </a:xfrm>
          <a:prstGeom prst="roundRect">
            <a:avLst>
              <a:gd name="adj" fmla="val 5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13415" y="38416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Emocje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413415" y="4270891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Autentyczne przeżycia podczas każdej minuty gry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621203" y="3635693"/>
            <a:ext cx="4215289" cy="1476256"/>
          </a:xfrm>
          <a:prstGeom prst="roundRect">
            <a:avLst>
              <a:gd name="adj" fmla="val 5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27181" y="38416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Wspólnota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827181" y="4270891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Więź z innymi fanami drużyny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93790" y="5310307"/>
            <a:ext cx="6422112" cy="1158716"/>
          </a:xfrm>
          <a:prstGeom prst="roundRect">
            <a:avLst>
              <a:gd name="adj" fmla="val 719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99768" y="55162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Wsparcie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99768" y="5945505"/>
            <a:ext cx="6010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Dodawanie energii zawodnikom na boisku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414260" y="5310307"/>
            <a:ext cx="6422231" cy="1158716"/>
          </a:xfrm>
          <a:prstGeom prst="roundRect">
            <a:avLst>
              <a:gd name="adj" fmla="val 719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620238" y="55162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Zabawa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620238" y="59455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Radość i pozytywne wspomnienia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8222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Dwa oblicza stadionu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98313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KIBIC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392805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Osoba wspierająca swoją drużynę z szacunkiem, pasją i kulturą. </a:t>
            </a:r>
            <a: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Tworzy 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pozytywną atmosferę i reprezentuje prawdziwe wartości sportu.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64874" y="2698313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PSEUDOKIBIC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64874" y="3392805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Osoba wykorzystująca wydarzenia sportowe do przemocy i łamania prawa. Niszczy atmosferę i szkodzi wizerunkowi klubu.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93790" y="4528869"/>
            <a:ext cx="13042821" cy="32385"/>
          </a:xfrm>
          <a:prstGeom prst="rect">
            <a:avLst/>
          </a:prstGeom>
          <a:solidFill>
            <a:srgbClr val="2A2742">
              <a:alpha val="50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793790" y="4858822"/>
            <a:ext cx="8103870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36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Gdzie przebiega granica?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601229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Zrozumienie różnicy między prawdziwym kibicem, a pseudokibicem jest kluczowe dla bezpieczeństwa i dobrej atmosfery na stadionach. </a:t>
            </a:r>
            <a: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Poznaj 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charakterystykę obu postaw.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7098" y="422315"/>
            <a:ext cx="3732252" cy="466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Kim jest KIBIC?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97098" y="1336477"/>
            <a:ext cx="7949803" cy="1337905"/>
          </a:xfrm>
          <a:prstGeom prst="roundRect">
            <a:avLst>
              <a:gd name="adj" fmla="val 5468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597098" y="1321237"/>
            <a:ext cx="7949803" cy="60960"/>
          </a:xfrm>
          <a:prstGeom prst="roundRect">
            <a:avLst>
              <a:gd name="adj" fmla="val 102859"/>
            </a:avLst>
          </a:prstGeom>
          <a:solidFill>
            <a:srgbClr val="5E4CE6"/>
          </a:solidFill>
          <a:ln/>
        </p:spPr>
      </p:sp>
      <p:sp>
        <p:nvSpPr>
          <p:cNvPr id="6" name="Shape 3"/>
          <p:cNvSpPr/>
          <p:nvPr/>
        </p:nvSpPr>
        <p:spPr>
          <a:xfrm>
            <a:off x="4348103" y="1112639"/>
            <a:ext cx="447794" cy="447794"/>
          </a:xfrm>
          <a:prstGeom prst="roundRect">
            <a:avLst>
              <a:gd name="adj" fmla="val 204201"/>
            </a:avLst>
          </a:prstGeom>
          <a:solidFill>
            <a:srgbClr val="5E4CE6"/>
          </a:solidFill>
          <a:ln/>
        </p:spPr>
      </p:sp>
      <p:sp>
        <p:nvSpPr>
          <p:cNvPr id="7" name="Text 4"/>
          <p:cNvSpPr/>
          <p:nvPr/>
        </p:nvSpPr>
        <p:spPr>
          <a:xfrm>
            <a:off x="4482405" y="1224558"/>
            <a:ext cx="179070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61524" y="1709618"/>
            <a:ext cx="1999893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Wspiera swoją drużynę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61524" y="2032278"/>
            <a:ext cx="7620953" cy="477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Doda energii zawodnikom swoim dopingiem, niezależnie od wyniku meczu. </a:t>
            </a:r>
            <a: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Wierzy 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 zespół w dobrych i złych momentach.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97098" y="3047405"/>
            <a:ext cx="7949803" cy="1337905"/>
          </a:xfrm>
          <a:prstGeom prst="roundRect">
            <a:avLst>
              <a:gd name="adj" fmla="val 5468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597098" y="3032165"/>
            <a:ext cx="7949803" cy="60960"/>
          </a:xfrm>
          <a:prstGeom prst="roundRect">
            <a:avLst>
              <a:gd name="adj" fmla="val 102859"/>
            </a:avLst>
          </a:prstGeom>
          <a:solidFill>
            <a:srgbClr val="5E4CE6"/>
          </a:solidFill>
          <a:ln/>
        </p:spPr>
      </p:sp>
      <p:sp>
        <p:nvSpPr>
          <p:cNvPr id="12" name="Shape 9"/>
          <p:cNvSpPr/>
          <p:nvPr/>
        </p:nvSpPr>
        <p:spPr>
          <a:xfrm>
            <a:off x="4348103" y="2823567"/>
            <a:ext cx="447794" cy="447794"/>
          </a:xfrm>
          <a:prstGeom prst="roundRect">
            <a:avLst>
              <a:gd name="adj" fmla="val 204201"/>
            </a:avLst>
          </a:prstGeom>
          <a:solidFill>
            <a:srgbClr val="5E4CE6"/>
          </a:solidFill>
          <a:ln/>
        </p:spPr>
      </p:sp>
      <p:sp>
        <p:nvSpPr>
          <p:cNvPr id="13" name="Text 10"/>
          <p:cNvSpPr/>
          <p:nvPr/>
        </p:nvSpPr>
        <p:spPr>
          <a:xfrm>
            <a:off x="4482405" y="2935486"/>
            <a:ext cx="179070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61524" y="3420547"/>
            <a:ext cx="2202299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Stosuje kulturalny doping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61524" y="3743206"/>
            <a:ext cx="7620953" cy="477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Używa pozytywnych okrzyków, śpiewów i transparentów. </a:t>
            </a:r>
            <a: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Nie 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przekracza granic dobrego smaku i nie obraża innych.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97098" y="4758333"/>
            <a:ext cx="7949803" cy="1337905"/>
          </a:xfrm>
          <a:prstGeom prst="roundRect">
            <a:avLst>
              <a:gd name="adj" fmla="val 5468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17" name="Shape 14"/>
          <p:cNvSpPr/>
          <p:nvPr/>
        </p:nvSpPr>
        <p:spPr>
          <a:xfrm>
            <a:off x="597098" y="4743093"/>
            <a:ext cx="7949803" cy="60960"/>
          </a:xfrm>
          <a:prstGeom prst="roundRect">
            <a:avLst>
              <a:gd name="adj" fmla="val 102859"/>
            </a:avLst>
          </a:prstGeom>
          <a:solidFill>
            <a:srgbClr val="5E4CE6"/>
          </a:solidFill>
          <a:ln/>
        </p:spPr>
      </p:sp>
      <p:sp>
        <p:nvSpPr>
          <p:cNvPr id="18" name="Shape 15"/>
          <p:cNvSpPr/>
          <p:nvPr/>
        </p:nvSpPr>
        <p:spPr>
          <a:xfrm>
            <a:off x="4348103" y="4534495"/>
            <a:ext cx="447794" cy="447794"/>
          </a:xfrm>
          <a:prstGeom prst="roundRect">
            <a:avLst>
              <a:gd name="adj" fmla="val 204201"/>
            </a:avLst>
          </a:prstGeom>
          <a:solidFill>
            <a:srgbClr val="5E4CE6"/>
          </a:solidFill>
          <a:ln/>
        </p:spPr>
      </p:sp>
      <p:sp>
        <p:nvSpPr>
          <p:cNvPr id="19" name="Text 16"/>
          <p:cNvSpPr/>
          <p:nvPr/>
        </p:nvSpPr>
        <p:spPr>
          <a:xfrm>
            <a:off x="4482405" y="4646414"/>
            <a:ext cx="179070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3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61524" y="5131475"/>
            <a:ext cx="2442329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Szanuje barwy i przeciwnika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761524" y="5454134"/>
            <a:ext cx="7620953" cy="477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Kocha swój klub, ale akceptuje istnienie innych drużyn i ich fanów. </a:t>
            </a:r>
            <a: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Rywalizacja 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sportowa nie oznacza wrogości osobistej.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9"/>
          <p:cNvSpPr/>
          <p:nvPr/>
        </p:nvSpPr>
        <p:spPr>
          <a:xfrm>
            <a:off x="597098" y="6469261"/>
            <a:ext cx="7949803" cy="1337905"/>
          </a:xfrm>
          <a:prstGeom prst="roundRect">
            <a:avLst>
              <a:gd name="adj" fmla="val 5468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23" name="Shape 20"/>
          <p:cNvSpPr/>
          <p:nvPr/>
        </p:nvSpPr>
        <p:spPr>
          <a:xfrm>
            <a:off x="597098" y="6454021"/>
            <a:ext cx="7949803" cy="60960"/>
          </a:xfrm>
          <a:prstGeom prst="roundRect">
            <a:avLst>
              <a:gd name="adj" fmla="val 102859"/>
            </a:avLst>
          </a:prstGeom>
          <a:solidFill>
            <a:srgbClr val="5E4CE6"/>
          </a:solidFill>
          <a:ln/>
        </p:spPr>
      </p:sp>
      <p:sp>
        <p:nvSpPr>
          <p:cNvPr id="24" name="Shape 21"/>
          <p:cNvSpPr/>
          <p:nvPr/>
        </p:nvSpPr>
        <p:spPr>
          <a:xfrm>
            <a:off x="4348103" y="6245423"/>
            <a:ext cx="447794" cy="447794"/>
          </a:xfrm>
          <a:prstGeom prst="roundRect">
            <a:avLst>
              <a:gd name="adj" fmla="val 204201"/>
            </a:avLst>
          </a:prstGeom>
          <a:solidFill>
            <a:srgbClr val="5E4CE6"/>
          </a:solidFill>
          <a:ln/>
        </p:spPr>
      </p:sp>
      <p:sp>
        <p:nvSpPr>
          <p:cNvPr id="25" name="Text 22"/>
          <p:cNvSpPr/>
          <p:nvPr/>
        </p:nvSpPr>
        <p:spPr>
          <a:xfrm>
            <a:off x="4482405" y="6357342"/>
            <a:ext cx="179070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4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761524" y="6842403"/>
            <a:ext cx="2016919" cy="233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Dąży do dobrej zabawy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761524" y="7165062"/>
            <a:ext cx="7620953" cy="4776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Jego celem jest wspieranie sportowców, przeżywanie emocji i budowanie wspaniałych wspomnień razem z innymi fanami.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89817"/>
            <a:ext cx="558807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Kim jest PSEUDOKIBIC?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40672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Pseudokibic wykorzystuje wydarzenia sportowe jako pretekst do działań sprzecznych z prawem i wartościami sportu. Mecz jest dla niego tylko okazją do konfrontacji, a nie celem samym w sobie.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265051"/>
            <a:ext cx="4215289" cy="2587466"/>
          </a:xfrm>
          <a:prstGeom prst="roundRect">
            <a:avLst>
              <a:gd name="adj" fmla="val 3222"/>
            </a:avLst>
          </a:prstGeom>
          <a:solidFill>
            <a:srgbClr val="E9E6FA"/>
          </a:solidFill>
          <a:ln w="7620">
            <a:solidFill>
              <a:srgbClr val="325F7B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99768" y="42647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Przemoc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99768" y="4693920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Bójki, pobicia, zastraszanie innych uczestników wydarzeń sportowych.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07437" y="3265051"/>
            <a:ext cx="4215408" cy="2587466"/>
          </a:xfrm>
          <a:prstGeom prst="roundRect">
            <a:avLst>
              <a:gd name="adj" fmla="val 3222"/>
            </a:avLst>
          </a:prstGeom>
          <a:solidFill>
            <a:srgbClr val="E9E6FA"/>
          </a:solidFill>
          <a:ln w="7620">
            <a:solidFill>
              <a:srgbClr val="325F7B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5413415" y="42647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Wandalizm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413415" y="4693920"/>
            <a:ext cx="38034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Niszczenie mienia publicznego i prywatnego, dewastacja stadionów i okolic.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621203" y="3265051"/>
            <a:ext cx="4215289" cy="2587466"/>
          </a:xfrm>
          <a:prstGeom prst="roundRect">
            <a:avLst>
              <a:gd name="adj" fmla="val 3222"/>
            </a:avLst>
          </a:prstGeom>
          <a:solidFill>
            <a:srgbClr val="E9E6FA"/>
          </a:solidFill>
          <a:ln w="7620">
            <a:solidFill>
              <a:srgbClr val="325F7B"/>
            </a:solidFill>
            <a:prstDash val="solid"/>
          </a:ln>
        </p:spPr>
      </p:sp>
      <p:sp>
        <p:nvSpPr>
          <p:cNvPr id="17" name="Text 12"/>
          <p:cNvSpPr/>
          <p:nvPr/>
        </p:nvSpPr>
        <p:spPr>
          <a:xfrm>
            <a:off x="9827181" y="426470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Przestępczość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9827181" y="4693920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Łamanie prawa, organizowanie nielegalnych zgromadzeń, posługiwanie się bronią.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1091446" y="6299002"/>
            <a:ext cx="127451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Pamiętaj: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Interesuje go konfrontacja, a nie wynik meczu. Sport jest tylko pretekstem do realizacji innych, niebezpiecznych celów.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5"/>
          <p:cNvSpPr/>
          <p:nvPr/>
        </p:nvSpPr>
        <p:spPr>
          <a:xfrm>
            <a:off x="793790" y="6075759"/>
            <a:ext cx="22860" cy="764024"/>
          </a:xfrm>
          <a:prstGeom prst="rect">
            <a:avLst/>
          </a:prstGeom>
          <a:solidFill>
            <a:srgbClr val="5E4CE6"/>
          </a:solidFill>
          <a:ln/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67" y="3471029"/>
            <a:ext cx="742405" cy="60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81" y="3563058"/>
            <a:ext cx="5715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99" y="3547952"/>
            <a:ext cx="680185" cy="59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2935" y="428268"/>
            <a:ext cx="4964906" cy="486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6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Co cechuje pseudokibiców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22935" y="977146"/>
            <a:ext cx="1946672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Przemoc i agresja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29070" y="2089363"/>
            <a:ext cx="1946672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Bójki i awantury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29070" y="2536469"/>
            <a:ext cx="3335893" cy="1566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Prowokowanie starć z kibicami </a:t>
            </a: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innych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drużyn, tworzenie zagrożenia </a:t>
            </a:r>
            <a:endParaRPr lang="pl-PL" sz="1600" dirty="0" smtClean="0">
              <a:solidFill>
                <a:srgbClr val="2A2742"/>
              </a:solidFill>
              <a:latin typeface="Times New Roman" panose="02020603050405020304" pitchFamily="18" charset="0"/>
              <a:ea typeface="Arim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dla 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bezpieczeństwa publicznego. Organizowanie "ustawek" – zaplanowanych bójek między grupami pseudokibiców.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165765" y="2089365"/>
            <a:ext cx="1946672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Wandalizm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165765" y="2533957"/>
            <a:ext cx="3335893" cy="14412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Niszczenie infrastruktury stadionowej, dewastacja siedzeń, podpalanie flag. Uszkadzanie pojazdów, budynków </a:t>
            </a:r>
            <a: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6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i </a:t>
            </a: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mienia publicznego w okolicach obiektów sportowych.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129070" y="4712168"/>
            <a:ext cx="1946672" cy="243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Chuligaństwo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129070" y="5082270"/>
            <a:ext cx="7372588" cy="498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Zastraszanie uczestników imprez masowych, agresja słowna i fizyczna wobec przeciwników. Tworzenie atmosfery strachu i niepewności.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087" y="1629132"/>
            <a:ext cx="5125879" cy="5125879"/>
          </a:xfrm>
          <a:prstGeom prst="rect">
            <a:avLst/>
          </a:prstGeom>
        </p:spPr>
      </p:pic>
      <p:sp>
        <p:nvSpPr>
          <p:cNvPr id="17" name="Shape 11"/>
          <p:cNvSpPr/>
          <p:nvPr/>
        </p:nvSpPr>
        <p:spPr>
          <a:xfrm>
            <a:off x="8889087" y="6930152"/>
            <a:ext cx="5125879" cy="1159907"/>
          </a:xfrm>
          <a:prstGeom prst="roundRect">
            <a:avLst>
              <a:gd name="adj" fmla="val 5639"/>
            </a:avLst>
          </a:prstGeom>
          <a:solidFill>
            <a:srgbClr val="C3BCF6"/>
          </a:solidFill>
          <a:ln/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821" y="7163753"/>
            <a:ext cx="194667" cy="155734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9395222" y="7124819"/>
            <a:ext cx="4464010" cy="747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Fakty: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Każdego roku Polska Policja odnotowuje wiele incydentów związanych z zachowaniami pseudokibiców podczas imprez sportowych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0" y="1997466"/>
            <a:ext cx="4191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06" y="1997466"/>
            <a:ext cx="4730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0" y="4624240"/>
            <a:ext cx="4191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01591"/>
            <a:ext cx="63287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Co cechuje pseudokibiców ?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3900964"/>
            <a:ext cx="483917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Niebezpieczne narzędzia i łamanie prawa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4508778"/>
            <a:ext cx="6422231" cy="2141815"/>
          </a:xfrm>
          <a:prstGeom prst="roundRect">
            <a:avLst>
              <a:gd name="adj" fmla="val 5123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70930" y="4508778"/>
            <a:ext cx="91440" cy="2141815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7" name="Text 4"/>
          <p:cNvSpPr/>
          <p:nvPr/>
        </p:nvSpPr>
        <p:spPr>
          <a:xfrm>
            <a:off x="1083588" y="4729996"/>
            <a:ext cx="41164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Używanie niebezpiecznych narzędzi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83588" y="5159216"/>
            <a:ext cx="59112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Wnoszenie i używanie na stadionach </a:t>
            </a:r>
            <a:r>
              <a:rPr lang="en-US" sz="155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rac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 </a:t>
            </a:r>
            <a:r>
              <a:rPr lang="en-US" sz="155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petard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 </a:t>
            </a:r>
            <a:r>
              <a:rPr lang="en-US" sz="155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noży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, </a:t>
            </a:r>
            <a:r>
              <a:rPr lang="en-US" sz="155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maczet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i </a:t>
            </a:r>
            <a:r>
              <a:rPr lang="en-US" sz="1550" b="1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kastetów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. Te przedmioty mogą spowodować poważne obrażenia 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u 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innych kibiców, w tym poparzenia, uszkodzenia wzroku czy rany cięte.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414379" y="4508778"/>
            <a:ext cx="6422231" cy="2141815"/>
          </a:xfrm>
          <a:prstGeom prst="roundRect">
            <a:avLst>
              <a:gd name="adj" fmla="val 5123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391519" y="4508778"/>
            <a:ext cx="91440" cy="2141815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11" name="Text 8"/>
          <p:cNvSpPr/>
          <p:nvPr/>
        </p:nvSpPr>
        <p:spPr>
          <a:xfrm>
            <a:off x="7704177" y="4729996"/>
            <a:ext cx="282511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Działalność przestępcza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704177" y="5159216"/>
            <a:ext cx="59112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Fałszowanie biletów wstępu na mecze, organizowanie nielegalnych zgromadzeń i zaplanowanych starć z innymi grupami. </a:t>
            </a:r>
            <a: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/>
            </a:r>
            <a:br>
              <a:rPr lang="pl-PL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</a:br>
            <a:r>
              <a:rPr lang="en-US" sz="155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Handel 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niebezpiecznymi materiałami, koordynacja działań przestępczych przez internet.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93790" y="687383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Wszystkie te działania są </a:t>
            </a:r>
            <a:r>
              <a:rPr lang="en-US" sz="1550" dirty="0">
                <a:solidFill>
                  <a:srgbClr val="FFFFFF"/>
                </a:solidFill>
                <a:highlight>
                  <a:srgbClr val="325F7B"/>
                </a:highlight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surowo karane</a:t>
            </a: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przez polskie prawo i mogą prowadzić do wieloletnich zakazów stadionowych oraz odpowiedzialności karnej.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2590"/>
            <a:ext cx="763952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Elementy subkultury kibicowskiej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73950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Niektóre elementy kultury kibicowskiej używane są zarówno przez prawdziwych kibiców, jak i pseudokibiców. Ważne, by rozumieć, że same symbole nie są problemem – znaczenie ma sposób, w jaki są wykorzystywane.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3419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Oprawy i flagi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3771186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Sektorówki, wielkie flagi, transparenty na trybunach. Mogą tworzyć niesamowitą atmosferę lub zawierać treści obraźliwe.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439144" y="33419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Barwy klubowe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439144" y="3771186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Szaliki, koszulki, tatuaże z herbami i kolorami drużyny. Wyrażają przynależność i lojalność wobec klubu.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93790" y="554724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Hasła i okrzyki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93790" y="5976461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Śpiewy, skandowanie i doping słowny. Mogą motywować drużynę lub przekraczać granice kultury i prawa.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439144" y="554724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Slang kibicowski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7439144" y="5976461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Specyficzny język środowiska kibicowskiego, rozumiany przez uczestników kultury. Tworzy poczucie wspólnoty.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793790" y="6933931"/>
            <a:ext cx="13042821" cy="32385"/>
          </a:xfrm>
          <a:prstGeom prst="rect">
            <a:avLst/>
          </a:prstGeom>
          <a:solidFill>
            <a:srgbClr val="2A2742">
              <a:alpha val="50000"/>
            </a:srgbClr>
          </a:solidFill>
          <a:ln/>
        </p:spPr>
      </p:sp>
      <p:sp>
        <p:nvSpPr>
          <p:cNvPr id="17" name="Text 11"/>
          <p:cNvSpPr/>
          <p:nvPr/>
        </p:nvSpPr>
        <p:spPr>
          <a:xfrm>
            <a:off x="793790" y="718947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Same symbole nie definiują człowieka – to nasze czyny i wybory pokazują, kim naprawdę jesteśmy.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17" y="2845891"/>
            <a:ext cx="4413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395" y="5138950"/>
            <a:ext cx="443946" cy="2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16" y="2818903"/>
            <a:ext cx="396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16" y="5106378"/>
            <a:ext cx="465137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11009"/>
            <a:ext cx="6226016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Dlaczego młodzi ludzie dołączają </a:t>
            </a:r>
            <a:r>
              <a:rPr lang="pl-PL" sz="31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/>
            </a:r>
            <a:br>
              <a:rPr lang="pl-PL" sz="31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</a:br>
            <a:r>
              <a:rPr lang="en-US" sz="31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do </a:t>
            </a:r>
            <a:r>
              <a:rPr lang="en-US" sz="31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środowisk pseudokibiców?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60093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287</TotalTime>
  <Words>1553</Words>
  <Application>Microsoft Office PowerPoint</Application>
  <PresentationFormat>Niestandardowy</PresentationFormat>
  <Paragraphs>190</Paragraphs>
  <Slides>18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7" baseType="lpstr">
      <vt:lpstr>Arial</vt:lpstr>
      <vt:lpstr>Outfit Light</vt:lpstr>
      <vt:lpstr>Times New Roman</vt:lpstr>
      <vt:lpstr>Trebuchet MS</vt:lpstr>
      <vt:lpstr>Georgia</vt:lpstr>
      <vt:lpstr>Calibri</vt:lpstr>
      <vt:lpstr>Outfit Extra Bold</vt:lpstr>
      <vt:lpstr>Arimo</vt:lpstr>
      <vt:lpstr>Aerodynamiczny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/>
  <cp:lastModifiedBy>Kołodziejczyk-Knapik Monika</cp:lastModifiedBy>
  <cp:revision>24</cp:revision>
  <dcterms:created xsi:type="dcterms:W3CDTF">2025-11-21T13:45:41Z</dcterms:created>
  <dcterms:modified xsi:type="dcterms:W3CDTF">2025-11-24T12:21:40Z</dcterms:modified>
</cp:coreProperties>
</file>